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</p:sldMasterIdLst>
  <p:notesMasterIdLst>
    <p:notesMasterId r:id="rId22"/>
  </p:notesMasterIdLst>
  <p:sldIdLst>
    <p:sldId id="256" r:id="rId3"/>
    <p:sldId id="257" r:id="rId4"/>
    <p:sldId id="282" r:id="rId5"/>
    <p:sldId id="268" r:id="rId6"/>
    <p:sldId id="283" r:id="rId7"/>
    <p:sldId id="262" r:id="rId8"/>
    <p:sldId id="269" r:id="rId9"/>
    <p:sldId id="261" r:id="rId10"/>
    <p:sldId id="290" r:id="rId11"/>
    <p:sldId id="284" r:id="rId12"/>
    <p:sldId id="285" r:id="rId13"/>
    <p:sldId id="286" r:id="rId14"/>
    <p:sldId id="288" r:id="rId15"/>
    <p:sldId id="289" r:id="rId16"/>
    <p:sldId id="272" r:id="rId17"/>
    <p:sldId id="263" r:id="rId18"/>
    <p:sldId id="279" r:id="rId19"/>
    <p:sldId id="291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C34"/>
    <a:srgbClr val="92D050"/>
    <a:srgbClr val="4ABA46"/>
    <a:srgbClr val="0D3955"/>
    <a:srgbClr val="666666"/>
    <a:srgbClr val="9FE1CE"/>
    <a:srgbClr val="84D8C0"/>
    <a:srgbClr val="50C8A7"/>
    <a:srgbClr val="9BC2E5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28" y="72"/>
      </p:cViewPr>
      <p:guideLst>
        <p:guide orient="horz" pos="5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20282-91FA-40BF-BC60-3064E5E1655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2BADA1D-4493-4EC8-BCC3-EE3043F035D9}">
      <dgm:prSet phldrT="[Текст]" custT="1"/>
      <dgm:spPr/>
      <dgm:t>
        <a:bodyPr lIns="0" tIns="36000" rIns="0" bIns="36000"/>
        <a:lstStyle/>
        <a:p>
          <a:pPr marL="0" indent="0"/>
          <a:r>
            <a:rPr lang="ru-RU" sz="28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Компания</a:t>
          </a:r>
        </a:p>
      </dgm:t>
    </dgm:pt>
    <dgm:pt modelId="{EA8A6285-F3C0-4EB0-99CB-F0328DEF3C37}" type="parTrans" cxnId="{81F208C1-8BE1-4178-910E-3440D4BABC8B}">
      <dgm:prSet/>
      <dgm:spPr/>
      <dgm:t>
        <a:bodyPr/>
        <a:lstStyle/>
        <a:p>
          <a:endParaRPr lang="ru-RU"/>
        </a:p>
      </dgm:t>
    </dgm:pt>
    <dgm:pt modelId="{98E1B959-0C35-4E82-AF4D-F9A555AB4236}" type="sibTrans" cxnId="{81F208C1-8BE1-4178-910E-3440D4BABC8B}">
      <dgm:prSet/>
      <dgm:spPr/>
      <dgm:t>
        <a:bodyPr/>
        <a:lstStyle/>
        <a:p>
          <a:endParaRPr lang="ru-RU"/>
        </a:p>
      </dgm:t>
    </dgm:pt>
    <dgm:pt modelId="{B52A355F-16D0-4755-8823-D04A12C4181A}">
      <dgm:prSet phldrT="[Текст]" custT="1"/>
      <dgm:spPr/>
      <dgm:t>
        <a:bodyPr/>
        <a:lstStyle/>
        <a:p>
          <a:pPr marL="0" indent="0"/>
          <a:r>
            <a:rPr lang="ru-RU" sz="28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Документы на перевод</a:t>
          </a:r>
        </a:p>
      </dgm:t>
    </dgm:pt>
    <dgm:pt modelId="{E9C38229-CFD2-4A8D-9C22-A630A6C0DC54}" type="parTrans" cxnId="{7A15532D-67E7-4E4C-96AE-011B30F27D65}">
      <dgm:prSet/>
      <dgm:spPr/>
      <dgm:t>
        <a:bodyPr/>
        <a:lstStyle/>
        <a:p>
          <a:endParaRPr lang="ru-RU"/>
        </a:p>
      </dgm:t>
    </dgm:pt>
    <dgm:pt modelId="{D06DE1A8-ECA8-4C68-8F79-E7385E28102F}" type="sibTrans" cxnId="{7A15532D-67E7-4E4C-96AE-011B30F27D65}">
      <dgm:prSet/>
      <dgm:spPr/>
      <dgm:t>
        <a:bodyPr/>
        <a:lstStyle/>
        <a:p>
          <a:endParaRPr lang="ru-RU"/>
        </a:p>
      </dgm:t>
    </dgm:pt>
    <dgm:pt modelId="{005442A4-05EE-4661-896B-7C3D7F68D768}">
      <dgm:prSet custT="1"/>
      <dgm:spPr/>
      <dgm:t>
        <a:bodyPr/>
        <a:lstStyle/>
        <a:p>
          <a:r>
            <a:rPr lang="ru-RU" sz="28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Срок, дополнительные условия</a:t>
          </a:r>
          <a:endParaRPr lang="ru-RU" sz="16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C3A525-846F-445A-AFEF-60303FE8D305}" type="parTrans" cxnId="{E91F9CA4-AB9A-4E80-8463-8FF4AF98574B}">
      <dgm:prSet/>
      <dgm:spPr/>
      <dgm:t>
        <a:bodyPr/>
        <a:lstStyle/>
        <a:p>
          <a:endParaRPr lang="ru-RU"/>
        </a:p>
      </dgm:t>
    </dgm:pt>
    <dgm:pt modelId="{BBD62ED2-1957-40C8-8201-E5F059038F95}" type="sibTrans" cxnId="{E91F9CA4-AB9A-4E80-8463-8FF4AF98574B}">
      <dgm:prSet/>
      <dgm:spPr/>
      <dgm:t>
        <a:bodyPr/>
        <a:lstStyle/>
        <a:p>
          <a:endParaRPr lang="ru-RU"/>
        </a:p>
      </dgm:t>
    </dgm:pt>
    <dgm:pt modelId="{519BEAD8-0B9D-43E2-8B90-10EDFC06422D}">
      <dgm:prSet/>
      <dgm:spPr/>
      <dgm:t>
        <a:bodyPr/>
        <a:lstStyle/>
        <a:p>
          <a:r>
            <a:rPr lang="ru-RU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один из ключевых клиентов</a:t>
          </a:r>
          <a:endParaRPr lang="ru-RU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D4F68C-08FA-422D-BF36-BA462E58E244}" type="parTrans" cxnId="{CAE4F230-1D1C-4576-B268-8D816CC1435D}">
      <dgm:prSet/>
      <dgm:spPr/>
      <dgm:t>
        <a:bodyPr/>
        <a:lstStyle/>
        <a:p>
          <a:endParaRPr lang="ru-RU"/>
        </a:p>
      </dgm:t>
    </dgm:pt>
    <dgm:pt modelId="{35F294B6-FFEE-4523-8FBB-4914F8CD340B}" type="sibTrans" cxnId="{CAE4F230-1D1C-4576-B268-8D816CC1435D}">
      <dgm:prSet/>
      <dgm:spPr/>
      <dgm:t>
        <a:bodyPr/>
        <a:lstStyle/>
        <a:p>
          <a:endParaRPr lang="ru-RU"/>
        </a:p>
      </dgm:t>
    </dgm:pt>
    <dgm:pt modelId="{FDF17B8F-7DA3-47CD-B553-ACF14FE79DDF}">
      <dgm:prSet/>
      <dgm:spPr/>
      <dgm:t>
        <a:bodyPr/>
        <a:lstStyle/>
        <a:p>
          <a:r>
            <a:rPr lang="ru-RU" b="0" u="none" dirty="0"/>
            <a:t>руководство по техническому обслуживанию компонентов </a:t>
          </a:r>
          <a:r>
            <a:rPr lang="ru-RU" b="0" dirty="0"/>
            <a:t>для двигателей (2 шт.), сервисный бюллетень (1 шт.)</a:t>
          </a:r>
          <a:endParaRPr lang="ru-RU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8F1275-3E5D-410F-B5AD-C51ADAF9D83E}" type="parTrans" cxnId="{2BF2782D-EF5A-4463-ABA8-F79700EE91E3}">
      <dgm:prSet/>
      <dgm:spPr/>
      <dgm:t>
        <a:bodyPr/>
        <a:lstStyle/>
        <a:p>
          <a:endParaRPr lang="ru-RU"/>
        </a:p>
      </dgm:t>
    </dgm:pt>
    <dgm:pt modelId="{2067A71B-6A9D-402F-9144-379D176BE241}" type="sibTrans" cxnId="{2BF2782D-EF5A-4463-ABA8-F79700EE91E3}">
      <dgm:prSet/>
      <dgm:spPr/>
      <dgm:t>
        <a:bodyPr/>
        <a:lstStyle/>
        <a:p>
          <a:endParaRPr lang="ru-RU"/>
        </a:p>
      </dgm:t>
    </dgm:pt>
    <dgm:pt modelId="{75434292-4606-4D05-BD3A-69FD41BE0565}">
      <dgm:prSet/>
      <dgm:spPr/>
      <dgm:t>
        <a:bodyPr/>
        <a:lstStyle/>
        <a:p>
          <a:r>
            <a:rPr lang="ru-RU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 календарный месяц</a:t>
          </a:r>
          <a:endParaRPr lang="ru-RU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850668-81DB-44E4-91C4-810303B075C0}" type="parTrans" cxnId="{7C78847C-DA23-4F2B-A985-9877EF44F010}">
      <dgm:prSet/>
      <dgm:spPr/>
      <dgm:t>
        <a:bodyPr/>
        <a:lstStyle/>
        <a:p>
          <a:endParaRPr lang="ru-RU"/>
        </a:p>
      </dgm:t>
    </dgm:pt>
    <dgm:pt modelId="{256E0466-17CE-4711-A4B0-0827D5EE2136}" type="sibTrans" cxnId="{7C78847C-DA23-4F2B-A985-9877EF44F010}">
      <dgm:prSet/>
      <dgm:spPr/>
      <dgm:t>
        <a:bodyPr/>
        <a:lstStyle/>
        <a:p>
          <a:endParaRPr lang="ru-RU"/>
        </a:p>
      </dgm:t>
    </dgm:pt>
    <dgm:pt modelId="{156732BC-544D-44C4-90BB-967CA5683217}">
      <dgm:prSet/>
      <dgm:spPr/>
      <dgm:t>
        <a:bodyPr/>
        <a:lstStyle/>
        <a:p>
          <a:r>
            <a:rPr lang="ru-RU" b="0" dirty="0">
              <a:latin typeface="Arial" panose="020B0604020202020204" pitchFamily="34" charset="0"/>
              <a:cs typeface="Arial" panose="020B0604020202020204" pitchFamily="34" charset="0"/>
            </a:rPr>
            <a:t>есть команда переводчиков для этого клиента</a:t>
          </a:r>
        </a:p>
      </dgm:t>
    </dgm:pt>
    <dgm:pt modelId="{FCFDFE97-7A76-441A-91D6-D0F3A5178FA3}" type="parTrans" cxnId="{45EF6E6C-27C0-4B5A-8A67-2C172E7CFD9B}">
      <dgm:prSet/>
      <dgm:spPr/>
      <dgm:t>
        <a:bodyPr/>
        <a:lstStyle/>
        <a:p>
          <a:endParaRPr lang="ru-RU"/>
        </a:p>
      </dgm:t>
    </dgm:pt>
    <dgm:pt modelId="{2AF0E61E-BA83-49AD-BB84-172ACE7D5F51}" type="sibTrans" cxnId="{45EF6E6C-27C0-4B5A-8A67-2C172E7CFD9B}">
      <dgm:prSet/>
      <dgm:spPr/>
      <dgm:t>
        <a:bodyPr/>
        <a:lstStyle/>
        <a:p>
          <a:endParaRPr lang="ru-RU"/>
        </a:p>
      </dgm:t>
    </dgm:pt>
    <dgm:pt modelId="{B734FD58-6319-4A79-9970-36A50654BC36}">
      <dgm:prSet/>
      <dgm:spPr/>
      <dgm:t>
        <a:bodyPr/>
        <a:lstStyle/>
        <a:p>
          <a:r>
            <a:rPr lang="ru-RU" b="0">
              <a:latin typeface="Arial" panose="020B0604020202020204" pitchFamily="34" charset="0"/>
              <a:cs typeface="Arial" panose="020B0604020202020204" pitchFamily="34" charset="0"/>
            </a:rPr>
            <a:t>2190 физических страниц</a:t>
          </a:r>
          <a:endParaRPr lang="ru-RU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9D699A-C033-4213-8BA9-195D1D1998E1}" type="parTrans" cxnId="{73DDE4D6-2B59-4279-99E5-A3FB8668B4B7}">
      <dgm:prSet/>
      <dgm:spPr/>
      <dgm:t>
        <a:bodyPr/>
        <a:lstStyle/>
        <a:p>
          <a:endParaRPr lang="ru-RU"/>
        </a:p>
      </dgm:t>
    </dgm:pt>
    <dgm:pt modelId="{E06B5116-B4DB-4209-B486-5BD7F0BA6AE8}" type="sibTrans" cxnId="{73DDE4D6-2B59-4279-99E5-A3FB8668B4B7}">
      <dgm:prSet/>
      <dgm:spPr/>
      <dgm:t>
        <a:bodyPr/>
        <a:lstStyle/>
        <a:p>
          <a:endParaRPr lang="ru-RU"/>
        </a:p>
      </dgm:t>
    </dgm:pt>
    <dgm:pt modelId="{303E592F-A5D2-44B0-9990-58E43ECFB58A}">
      <dgm:prSet/>
      <dgm:spPr/>
      <dgm:t>
        <a:bodyPr/>
        <a:lstStyle/>
        <a:p>
          <a:r>
            <a:rPr lang="ru-RU" b="0" dirty="0">
              <a:latin typeface="Arial" panose="020B0604020202020204" pitchFamily="34" charset="0"/>
              <a:cs typeface="Arial" panose="020B0604020202020204" pitchFamily="34" charset="0"/>
            </a:rPr>
            <a:t>997,8 переводческих стр.</a:t>
          </a:r>
        </a:p>
      </dgm:t>
    </dgm:pt>
    <dgm:pt modelId="{1FE65766-30C6-42FE-B657-20629F1FD41A}" type="parTrans" cxnId="{E89EF404-F6FD-4539-9CBE-ABBEBFA20FA8}">
      <dgm:prSet/>
      <dgm:spPr/>
      <dgm:t>
        <a:bodyPr/>
        <a:lstStyle/>
        <a:p>
          <a:endParaRPr lang="ru-RU"/>
        </a:p>
      </dgm:t>
    </dgm:pt>
    <dgm:pt modelId="{E5F18C7E-2A96-4F0B-8290-B2B4F9E1D920}" type="sibTrans" cxnId="{E89EF404-F6FD-4539-9CBE-ABBEBFA20FA8}">
      <dgm:prSet/>
      <dgm:spPr/>
      <dgm:t>
        <a:bodyPr/>
        <a:lstStyle/>
        <a:p>
          <a:endParaRPr lang="ru-RU"/>
        </a:p>
      </dgm:t>
    </dgm:pt>
    <dgm:pt modelId="{BE08270F-E299-44DA-A7E3-D2880A0E7D72}">
      <dgm:prSet/>
      <dgm:spPr/>
      <dgm:t>
        <a:bodyPr/>
        <a:lstStyle/>
        <a:p>
          <a:r>
            <a:rPr lang="ru-RU" dirty="0"/>
            <a:t>по </a:t>
          </a:r>
          <a:r>
            <a:rPr lang="en-US" dirty="0"/>
            <a:t>SmartCat</a:t>
          </a:r>
          <a:r>
            <a:rPr lang="ru-RU" dirty="0"/>
            <a:t> с учетом повторов 460,6 стр.</a:t>
          </a:r>
          <a:endParaRPr lang="ru-RU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375C11-5617-488B-BC66-0A45551B5244}" type="parTrans" cxnId="{D830B31B-7BD7-4EB8-8892-875E27C0B2F9}">
      <dgm:prSet/>
      <dgm:spPr/>
      <dgm:t>
        <a:bodyPr/>
        <a:lstStyle/>
        <a:p>
          <a:endParaRPr lang="ru-RU"/>
        </a:p>
      </dgm:t>
    </dgm:pt>
    <dgm:pt modelId="{04C914A4-F1FB-4392-9BF9-065E40A6F0AB}" type="sibTrans" cxnId="{D830B31B-7BD7-4EB8-8892-875E27C0B2F9}">
      <dgm:prSet/>
      <dgm:spPr/>
      <dgm:t>
        <a:bodyPr/>
        <a:lstStyle/>
        <a:p>
          <a:endParaRPr lang="ru-RU"/>
        </a:p>
      </dgm:t>
    </dgm:pt>
    <dgm:pt modelId="{5A5CB156-C5AF-4E0C-815A-FD79900B91EE}">
      <dgm:prSet/>
      <dgm:spPr/>
      <dgm:t>
        <a:bodyPr/>
        <a:lstStyle/>
        <a:p>
          <a:r>
            <a:rPr lang="ru-RU" b="0" dirty="0">
              <a:latin typeface="Arial" panose="020B0604020202020204" pitchFamily="34" charset="0"/>
              <a:cs typeface="Arial" panose="020B0604020202020204" pitchFamily="34" charset="0"/>
            </a:rPr>
            <a:t>обязателен контроль качества перевода специалистами из ОКБ (опытное конструкторское бюро)</a:t>
          </a:r>
        </a:p>
      </dgm:t>
    </dgm:pt>
    <dgm:pt modelId="{288B5A87-C40E-451B-B338-3CF3B121731E}" type="parTrans" cxnId="{774C39D7-46C7-43CA-9B25-259C29F94D1E}">
      <dgm:prSet/>
      <dgm:spPr/>
      <dgm:t>
        <a:bodyPr/>
        <a:lstStyle/>
        <a:p>
          <a:endParaRPr lang="ru-RU"/>
        </a:p>
      </dgm:t>
    </dgm:pt>
    <dgm:pt modelId="{C1919B65-E019-41AC-922E-A3C5392809A9}" type="sibTrans" cxnId="{774C39D7-46C7-43CA-9B25-259C29F94D1E}">
      <dgm:prSet/>
      <dgm:spPr/>
      <dgm:t>
        <a:bodyPr/>
        <a:lstStyle/>
        <a:p>
          <a:endParaRPr lang="ru-RU"/>
        </a:p>
      </dgm:t>
    </dgm:pt>
    <dgm:pt modelId="{B669AE93-DC2B-4DD5-BFD2-16A83ABDC712}" type="pres">
      <dgm:prSet presAssocID="{E3220282-91FA-40BF-BC60-3064E5E1655B}" presName="Name0" presStyleCnt="0">
        <dgm:presLayoutVars>
          <dgm:dir/>
          <dgm:animLvl val="lvl"/>
          <dgm:resizeHandles val="exact"/>
        </dgm:presLayoutVars>
      </dgm:prSet>
      <dgm:spPr/>
    </dgm:pt>
    <dgm:pt modelId="{B5B2512F-02B8-4781-8B0E-A9B6E1737916}" type="pres">
      <dgm:prSet presAssocID="{C2BADA1D-4493-4EC8-BCC3-EE3043F035D9}" presName="linNode" presStyleCnt="0"/>
      <dgm:spPr/>
    </dgm:pt>
    <dgm:pt modelId="{082F1299-E3DF-4BC0-857F-27A029C4016E}" type="pres">
      <dgm:prSet presAssocID="{C2BADA1D-4493-4EC8-BCC3-EE3043F035D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421DDC5B-26CA-4D36-94DA-8F1F7DFAEC58}" type="pres">
      <dgm:prSet presAssocID="{C2BADA1D-4493-4EC8-BCC3-EE3043F035D9}" presName="descendantText" presStyleLbl="alignAccFollowNode1" presStyleIdx="0" presStyleCnt="3">
        <dgm:presLayoutVars>
          <dgm:bulletEnabled val="1"/>
        </dgm:presLayoutVars>
      </dgm:prSet>
      <dgm:spPr/>
    </dgm:pt>
    <dgm:pt modelId="{72FFFAA2-FE58-4B04-A207-C77CE3FA077F}" type="pres">
      <dgm:prSet presAssocID="{98E1B959-0C35-4E82-AF4D-F9A555AB4236}" presName="sp" presStyleCnt="0"/>
      <dgm:spPr/>
    </dgm:pt>
    <dgm:pt modelId="{02E04E8C-1E25-48F6-A1B4-757724CD7E36}" type="pres">
      <dgm:prSet presAssocID="{B52A355F-16D0-4755-8823-D04A12C4181A}" presName="linNode" presStyleCnt="0"/>
      <dgm:spPr/>
    </dgm:pt>
    <dgm:pt modelId="{AFBAB7F6-CDCC-4B0B-991D-AC26780F3A7B}" type="pres">
      <dgm:prSet presAssocID="{B52A355F-16D0-4755-8823-D04A12C4181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8F9BD654-629F-4EBD-92D8-ABE074CEA60F}" type="pres">
      <dgm:prSet presAssocID="{B52A355F-16D0-4755-8823-D04A12C4181A}" presName="descendantText" presStyleLbl="alignAccFollowNode1" presStyleIdx="1" presStyleCnt="3">
        <dgm:presLayoutVars>
          <dgm:bulletEnabled val="1"/>
        </dgm:presLayoutVars>
      </dgm:prSet>
      <dgm:spPr/>
    </dgm:pt>
    <dgm:pt modelId="{1FB1CFAF-D8B6-43AE-B62C-D9268BEEA03D}" type="pres">
      <dgm:prSet presAssocID="{D06DE1A8-ECA8-4C68-8F79-E7385E28102F}" presName="sp" presStyleCnt="0"/>
      <dgm:spPr/>
    </dgm:pt>
    <dgm:pt modelId="{6289FA30-807C-4FFC-8599-FA195909C213}" type="pres">
      <dgm:prSet presAssocID="{005442A4-05EE-4661-896B-7C3D7F68D768}" presName="linNode" presStyleCnt="0"/>
      <dgm:spPr/>
    </dgm:pt>
    <dgm:pt modelId="{D67F8FC7-8B25-4E06-B6B0-8F97C8A3DC0E}" type="pres">
      <dgm:prSet presAssocID="{005442A4-05EE-4661-896B-7C3D7F68D768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B8D20360-CDB2-40B5-8442-373650EB3C71}" type="pres">
      <dgm:prSet presAssocID="{005442A4-05EE-4661-896B-7C3D7F68D768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E89EF404-F6FD-4539-9CBE-ABBEBFA20FA8}" srcId="{B52A355F-16D0-4755-8823-D04A12C4181A}" destId="{303E592F-A5D2-44B0-9990-58E43ECFB58A}" srcOrd="2" destOrd="0" parTransId="{1FE65766-30C6-42FE-B657-20629F1FD41A}" sibTransId="{E5F18C7E-2A96-4F0B-8290-B2B4F9E1D920}"/>
    <dgm:cxn modelId="{0A678A09-0EA1-4B67-BA7D-EDFC8DB4E6B8}" type="presOf" srcId="{519BEAD8-0B9D-43E2-8B90-10EDFC06422D}" destId="{421DDC5B-26CA-4D36-94DA-8F1F7DFAEC58}" srcOrd="0" destOrd="0" presId="urn:microsoft.com/office/officeart/2005/8/layout/vList5"/>
    <dgm:cxn modelId="{7C8DAE16-9B5B-4B97-84E0-8868FD7ED13B}" type="presOf" srcId="{BE08270F-E299-44DA-A7E3-D2880A0E7D72}" destId="{8F9BD654-629F-4EBD-92D8-ABE074CEA60F}" srcOrd="0" destOrd="3" presId="urn:microsoft.com/office/officeart/2005/8/layout/vList5"/>
    <dgm:cxn modelId="{D830B31B-7BD7-4EB8-8892-875E27C0B2F9}" srcId="{B52A355F-16D0-4755-8823-D04A12C4181A}" destId="{BE08270F-E299-44DA-A7E3-D2880A0E7D72}" srcOrd="3" destOrd="0" parTransId="{DC375C11-5617-488B-BC66-0A45551B5244}" sibTransId="{04C914A4-F1FB-4392-9BF9-065E40A6F0AB}"/>
    <dgm:cxn modelId="{7A15532D-67E7-4E4C-96AE-011B30F27D65}" srcId="{E3220282-91FA-40BF-BC60-3064E5E1655B}" destId="{B52A355F-16D0-4755-8823-D04A12C4181A}" srcOrd="1" destOrd="0" parTransId="{E9C38229-CFD2-4A8D-9C22-A630A6C0DC54}" sibTransId="{D06DE1A8-ECA8-4C68-8F79-E7385E28102F}"/>
    <dgm:cxn modelId="{2BF2782D-EF5A-4463-ABA8-F79700EE91E3}" srcId="{B52A355F-16D0-4755-8823-D04A12C4181A}" destId="{FDF17B8F-7DA3-47CD-B553-ACF14FE79DDF}" srcOrd="0" destOrd="0" parTransId="{7D8F1275-3E5D-410F-B5AD-C51ADAF9D83E}" sibTransId="{2067A71B-6A9D-402F-9144-379D176BE241}"/>
    <dgm:cxn modelId="{9247E92E-8A0C-40BC-A578-485B14A16259}" type="presOf" srcId="{303E592F-A5D2-44B0-9990-58E43ECFB58A}" destId="{8F9BD654-629F-4EBD-92D8-ABE074CEA60F}" srcOrd="0" destOrd="2" presId="urn:microsoft.com/office/officeart/2005/8/layout/vList5"/>
    <dgm:cxn modelId="{CAE4F230-1D1C-4576-B268-8D816CC1435D}" srcId="{C2BADA1D-4493-4EC8-BCC3-EE3043F035D9}" destId="{519BEAD8-0B9D-43E2-8B90-10EDFC06422D}" srcOrd="0" destOrd="0" parTransId="{23D4F68C-08FA-422D-BF36-BA462E58E244}" sibTransId="{35F294B6-FFEE-4523-8FBB-4914F8CD340B}"/>
    <dgm:cxn modelId="{65533133-A492-4919-BC92-4E168A1229C0}" type="presOf" srcId="{156732BC-544D-44C4-90BB-967CA5683217}" destId="{421DDC5B-26CA-4D36-94DA-8F1F7DFAEC58}" srcOrd="0" destOrd="1" presId="urn:microsoft.com/office/officeart/2005/8/layout/vList5"/>
    <dgm:cxn modelId="{45EF6E6C-27C0-4B5A-8A67-2C172E7CFD9B}" srcId="{C2BADA1D-4493-4EC8-BCC3-EE3043F035D9}" destId="{156732BC-544D-44C4-90BB-967CA5683217}" srcOrd="1" destOrd="0" parTransId="{FCFDFE97-7A76-441A-91D6-D0F3A5178FA3}" sibTransId="{2AF0E61E-BA83-49AD-BB84-172ACE7D5F51}"/>
    <dgm:cxn modelId="{7C78847C-DA23-4F2B-A985-9877EF44F010}" srcId="{005442A4-05EE-4661-896B-7C3D7F68D768}" destId="{75434292-4606-4D05-BD3A-69FD41BE0565}" srcOrd="0" destOrd="0" parTransId="{29850668-81DB-44E4-91C4-810303B075C0}" sibTransId="{256E0466-17CE-4711-A4B0-0827D5EE2136}"/>
    <dgm:cxn modelId="{E91F9CA4-AB9A-4E80-8463-8FF4AF98574B}" srcId="{E3220282-91FA-40BF-BC60-3064E5E1655B}" destId="{005442A4-05EE-4661-896B-7C3D7F68D768}" srcOrd="2" destOrd="0" parTransId="{49C3A525-846F-445A-AFEF-60303FE8D305}" sibTransId="{BBD62ED2-1957-40C8-8201-E5F059038F95}"/>
    <dgm:cxn modelId="{C26892B0-27B6-4334-BB84-09F6C986BC60}" type="presOf" srcId="{5A5CB156-C5AF-4E0C-815A-FD79900B91EE}" destId="{B8D20360-CDB2-40B5-8442-373650EB3C71}" srcOrd="0" destOrd="1" presId="urn:microsoft.com/office/officeart/2005/8/layout/vList5"/>
    <dgm:cxn modelId="{1B48E9B8-EC95-4473-92A7-D3FB028414A7}" type="presOf" srcId="{E3220282-91FA-40BF-BC60-3064E5E1655B}" destId="{B669AE93-DC2B-4DD5-BFD2-16A83ABDC712}" srcOrd="0" destOrd="0" presId="urn:microsoft.com/office/officeart/2005/8/layout/vList5"/>
    <dgm:cxn modelId="{4B4E27BB-7655-4662-8745-7425B8C0AEA6}" type="presOf" srcId="{005442A4-05EE-4661-896B-7C3D7F68D768}" destId="{D67F8FC7-8B25-4E06-B6B0-8F97C8A3DC0E}" srcOrd="0" destOrd="0" presId="urn:microsoft.com/office/officeart/2005/8/layout/vList5"/>
    <dgm:cxn modelId="{81F208C1-8BE1-4178-910E-3440D4BABC8B}" srcId="{E3220282-91FA-40BF-BC60-3064E5E1655B}" destId="{C2BADA1D-4493-4EC8-BCC3-EE3043F035D9}" srcOrd="0" destOrd="0" parTransId="{EA8A6285-F3C0-4EB0-99CB-F0328DEF3C37}" sibTransId="{98E1B959-0C35-4E82-AF4D-F9A555AB4236}"/>
    <dgm:cxn modelId="{920B72C6-5D39-41E9-AD03-E4EC319746C4}" type="presOf" srcId="{C2BADA1D-4493-4EC8-BCC3-EE3043F035D9}" destId="{082F1299-E3DF-4BC0-857F-27A029C4016E}" srcOrd="0" destOrd="0" presId="urn:microsoft.com/office/officeart/2005/8/layout/vList5"/>
    <dgm:cxn modelId="{73DDE4D6-2B59-4279-99E5-A3FB8668B4B7}" srcId="{B52A355F-16D0-4755-8823-D04A12C4181A}" destId="{B734FD58-6319-4A79-9970-36A50654BC36}" srcOrd="1" destOrd="0" parTransId="{0F9D699A-C033-4213-8BA9-195D1D1998E1}" sibTransId="{E06B5116-B4DB-4209-B486-5BD7F0BA6AE8}"/>
    <dgm:cxn modelId="{774C39D7-46C7-43CA-9B25-259C29F94D1E}" srcId="{005442A4-05EE-4661-896B-7C3D7F68D768}" destId="{5A5CB156-C5AF-4E0C-815A-FD79900B91EE}" srcOrd="1" destOrd="0" parTransId="{288B5A87-C40E-451B-B338-3CF3B121731E}" sibTransId="{C1919B65-E019-41AC-922E-A3C5392809A9}"/>
    <dgm:cxn modelId="{E0C758D9-6394-4606-9C3D-C7329B7BFBA7}" type="presOf" srcId="{B52A355F-16D0-4755-8823-D04A12C4181A}" destId="{AFBAB7F6-CDCC-4B0B-991D-AC26780F3A7B}" srcOrd="0" destOrd="0" presId="urn:microsoft.com/office/officeart/2005/8/layout/vList5"/>
    <dgm:cxn modelId="{97D619DB-D22D-4E23-B4BF-36639383BB6B}" type="presOf" srcId="{75434292-4606-4D05-BD3A-69FD41BE0565}" destId="{B8D20360-CDB2-40B5-8442-373650EB3C71}" srcOrd="0" destOrd="0" presId="urn:microsoft.com/office/officeart/2005/8/layout/vList5"/>
    <dgm:cxn modelId="{4A4985E8-A869-4C27-917D-8EC1D58755C8}" type="presOf" srcId="{B734FD58-6319-4A79-9970-36A50654BC36}" destId="{8F9BD654-629F-4EBD-92D8-ABE074CEA60F}" srcOrd="0" destOrd="1" presId="urn:microsoft.com/office/officeart/2005/8/layout/vList5"/>
    <dgm:cxn modelId="{F8AF72EF-296E-474C-A49F-9CBE34388558}" type="presOf" srcId="{FDF17B8F-7DA3-47CD-B553-ACF14FE79DDF}" destId="{8F9BD654-629F-4EBD-92D8-ABE074CEA60F}" srcOrd="0" destOrd="0" presId="urn:microsoft.com/office/officeart/2005/8/layout/vList5"/>
    <dgm:cxn modelId="{4E9A8A9A-FF67-4953-A34D-84A9FAB8E643}" type="presParOf" srcId="{B669AE93-DC2B-4DD5-BFD2-16A83ABDC712}" destId="{B5B2512F-02B8-4781-8B0E-A9B6E1737916}" srcOrd="0" destOrd="0" presId="urn:microsoft.com/office/officeart/2005/8/layout/vList5"/>
    <dgm:cxn modelId="{62227388-4EE6-456E-8221-AE28396DB314}" type="presParOf" srcId="{B5B2512F-02B8-4781-8B0E-A9B6E1737916}" destId="{082F1299-E3DF-4BC0-857F-27A029C4016E}" srcOrd="0" destOrd="0" presId="urn:microsoft.com/office/officeart/2005/8/layout/vList5"/>
    <dgm:cxn modelId="{227DBF14-3421-4A27-BC3D-8149D99F4688}" type="presParOf" srcId="{B5B2512F-02B8-4781-8B0E-A9B6E1737916}" destId="{421DDC5B-26CA-4D36-94DA-8F1F7DFAEC58}" srcOrd="1" destOrd="0" presId="urn:microsoft.com/office/officeart/2005/8/layout/vList5"/>
    <dgm:cxn modelId="{AF3ED40D-7A7C-44A6-A43D-9CA05AC7251D}" type="presParOf" srcId="{B669AE93-DC2B-4DD5-BFD2-16A83ABDC712}" destId="{72FFFAA2-FE58-4B04-A207-C77CE3FA077F}" srcOrd="1" destOrd="0" presId="urn:microsoft.com/office/officeart/2005/8/layout/vList5"/>
    <dgm:cxn modelId="{077336E3-2FFE-4E01-818B-5A586DBA2A84}" type="presParOf" srcId="{B669AE93-DC2B-4DD5-BFD2-16A83ABDC712}" destId="{02E04E8C-1E25-48F6-A1B4-757724CD7E36}" srcOrd="2" destOrd="0" presId="urn:microsoft.com/office/officeart/2005/8/layout/vList5"/>
    <dgm:cxn modelId="{790547F1-AA00-478D-B33D-BA64A87CCA2B}" type="presParOf" srcId="{02E04E8C-1E25-48F6-A1B4-757724CD7E36}" destId="{AFBAB7F6-CDCC-4B0B-991D-AC26780F3A7B}" srcOrd="0" destOrd="0" presId="urn:microsoft.com/office/officeart/2005/8/layout/vList5"/>
    <dgm:cxn modelId="{8AC0D4F2-F77C-4738-A7C2-BEF0E34EF875}" type="presParOf" srcId="{02E04E8C-1E25-48F6-A1B4-757724CD7E36}" destId="{8F9BD654-629F-4EBD-92D8-ABE074CEA60F}" srcOrd="1" destOrd="0" presId="urn:microsoft.com/office/officeart/2005/8/layout/vList5"/>
    <dgm:cxn modelId="{FCA4B39A-E8D6-4772-B1E8-C240E4ACFB0D}" type="presParOf" srcId="{B669AE93-DC2B-4DD5-BFD2-16A83ABDC712}" destId="{1FB1CFAF-D8B6-43AE-B62C-D9268BEEA03D}" srcOrd="3" destOrd="0" presId="urn:microsoft.com/office/officeart/2005/8/layout/vList5"/>
    <dgm:cxn modelId="{4CBC53B7-5A80-428C-87C9-F6F7B8EE5AB0}" type="presParOf" srcId="{B669AE93-DC2B-4DD5-BFD2-16A83ABDC712}" destId="{6289FA30-807C-4FFC-8599-FA195909C213}" srcOrd="4" destOrd="0" presId="urn:microsoft.com/office/officeart/2005/8/layout/vList5"/>
    <dgm:cxn modelId="{AB4A631A-84B1-4B95-84F0-36D1D0D44D5D}" type="presParOf" srcId="{6289FA30-807C-4FFC-8599-FA195909C213}" destId="{D67F8FC7-8B25-4E06-B6B0-8F97C8A3DC0E}" srcOrd="0" destOrd="0" presId="urn:microsoft.com/office/officeart/2005/8/layout/vList5"/>
    <dgm:cxn modelId="{2DE8F211-0E27-4DF8-A1A6-784B1473AF4B}" type="presParOf" srcId="{6289FA30-807C-4FFC-8599-FA195909C213}" destId="{B8D20360-CDB2-40B5-8442-373650EB3C7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36C4DE-36A8-4288-BA79-0F34B55AF921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E8CDEF-7424-46CC-9A19-0885A18D3FF0}">
      <dgm:prSet custT="1"/>
      <dgm:spPr/>
      <dgm:t>
        <a:bodyPr/>
        <a:lstStyle/>
        <a:p>
          <a:r>
            <a:rPr lang="ru" sz="1600" dirty="0"/>
            <a:t>Перевод сдан в срок</a:t>
          </a:r>
          <a:endParaRPr lang="ru-RU" sz="1600" dirty="0">
            <a:solidFill>
              <a:srgbClr val="0D3955"/>
            </a:solidFill>
          </a:endParaRPr>
        </a:p>
      </dgm:t>
    </dgm:pt>
    <dgm:pt modelId="{2AAAC975-3F34-4170-8326-F671E4BEF0C7}" type="parTrans" cxnId="{E632BD9A-7E79-4E5A-ABE0-D748CE40FE71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826F11AC-D2B0-4553-A341-8E0D7082DF2F}" type="sibTrans" cxnId="{E632BD9A-7E79-4E5A-ABE0-D748CE40FE71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BC5E15BB-8244-4CBF-8662-F39C58DA1A21}">
      <dgm:prSet custT="1"/>
      <dgm:spPr/>
      <dgm:t>
        <a:bodyPr/>
        <a:lstStyle/>
        <a:p>
          <a:pPr algn="l"/>
          <a:r>
            <a:rPr lang="ru" sz="1600" dirty="0"/>
            <a:t>Перевод прошел контроль </a:t>
          </a:r>
          <a:r>
            <a:rPr lang="ru-RU" sz="1600" dirty="0"/>
            <a:t>опытным конструкторским бюро клиента и был принят</a:t>
          </a:r>
          <a:endParaRPr lang="ru-RU" sz="1600" dirty="0">
            <a:solidFill>
              <a:srgbClr val="0D3955"/>
            </a:solidFill>
          </a:endParaRPr>
        </a:p>
      </dgm:t>
    </dgm:pt>
    <dgm:pt modelId="{5D0BAD29-4DD6-420F-B26D-6D9403B5065B}" type="parTrans" cxnId="{AECD909D-DF87-4C24-B588-AA11CB58A009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99BE86B1-0E9E-4975-B1CB-19EBEF146846}" type="sibTrans" cxnId="{AECD909D-DF87-4C24-B588-AA11CB58A009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372C8801-53E0-4214-9203-8D7A204693F1}">
      <dgm:prSet custT="1"/>
      <dgm:spPr/>
      <dgm:t>
        <a:bodyPr/>
        <a:lstStyle/>
        <a:p>
          <a:pPr algn="l"/>
          <a:r>
            <a:rPr lang="ru" sz="1600" dirty="0"/>
            <a:t>В работе над проектом было задействовано 9 человек</a:t>
          </a:r>
          <a:endParaRPr lang="ru-RU" sz="1600" dirty="0">
            <a:solidFill>
              <a:srgbClr val="0D3955"/>
            </a:solidFill>
          </a:endParaRPr>
        </a:p>
      </dgm:t>
    </dgm:pt>
    <dgm:pt modelId="{9BB67CDF-244A-4348-9300-CC246B414E11}" type="parTrans" cxnId="{53C80188-5ED1-4ABA-B0E7-5CFEA54BDA5D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607D26D0-DB63-4116-8A52-FB858E432956}" type="sibTrans" cxnId="{53C80188-5ED1-4ABA-B0E7-5CFEA54BDA5D}">
      <dgm:prSet/>
      <dgm:spPr/>
      <dgm:t>
        <a:bodyPr/>
        <a:lstStyle/>
        <a:p>
          <a:endParaRPr lang="ru-RU" sz="1200">
            <a:solidFill>
              <a:srgbClr val="0D3955"/>
            </a:solidFill>
          </a:endParaRPr>
        </a:p>
      </dgm:t>
    </dgm:pt>
    <dgm:pt modelId="{9CD7E521-1AF4-4D72-9B4D-D855E5389745}">
      <dgm:prSet custT="1"/>
      <dgm:spPr/>
      <dgm:t>
        <a:bodyPr/>
        <a:lstStyle/>
        <a:p>
          <a:pPr algn="l"/>
          <a:r>
            <a:rPr lang="ru-RU" sz="1600" dirty="0">
              <a:solidFill>
                <a:schemeClr val="tx1"/>
              </a:solidFill>
            </a:rPr>
            <a:t>Далее было принято от клиента продолжение этого проекта на 1 800 переводческих страниц</a:t>
          </a:r>
        </a:p>
      </dgm:t>
    </dgm:pt>
    <dgm:pt modelId="{8F52F6BA-D438-4D44-A697-630A9F571AB7}" type="parTrans" cxnId="{2D0F41FC-1EA1-4012-AB93-27F381D4356C}">
      <dgm:prSet/>
      <dgm:spPr/>
      <dgm:t>
        <a:bodyPr/>
        <a:lstStyle/>
        <a:p>
          <a:endParaRPr lang="ru-RU"/>
        </a:p>
      </dgm:t>
    </dgm:pt>
    <dgm:pt modelId="{A5C4DEC7-685A-41AA-B418-B761AD53E5FA}" type="sibTrans" cxnId="{2D0F41FC-1EA1-4012-AB93-27F381D4356C}">
      <dgm:prSet/>
      <dgm:spPr/>
      <dgm:t>
        <a:bodyPr/>
        <a:lstStyle/>
        <a:p>
          <a:endParaRPr lang="ru-RU"/>
        </a:p>
      </dgm:t>
    </dgm:pt>
    <dgm:pt modelId="{8AA4DC7A-862B-4A95-B41F-BA4DE269C753}" type="pres">
      <dgm:prSet presAssocID="{9B36C4DE-36A8-4288-BA79-0F34B55AF921}" presName="linear" presStyleCnt="0">
        <dgm:presLayoutVars>
          <dgm:dir/>
          <dgm:animLvl val="lvl"/>
          <dgm:resizeHandles val="exact"/>
        </dgm:presLayoutVars>
      </dgm:prSet>
      <dgm:spPr/>
    </dgm:pt>
    <dgm:pt modelId="{C87CD9E5-1AEA-4ABD-89D4-7C166BA0C7E8}" type="pres">
      <dgm:prSet presAssocID="{2CE8CDEF-7424-46CC-9A19-0885A18D3FF0}" presName="parentLin" presStyleCnt="0"/>
      <dgm:spPr/>
    </dgm:pt>
    <dgm:pt modelId="{1BCD11FC-1C6D-43AE-9242-016D27AC19F1}" type="pres">
      <dgm:prSet presAssocID="{2CE8CDEF-7424-46CC-9A19-0885A18D3FF0}" presName="parentLeftMargin" presStyleLbl="node1" presStyleIdx="0" presStyleCnt="4"/>
      <dgm:spPr/>
    </dgm:pt>
    <dgm:pt modelId="{C28F273B-366E-40C1-8D0A-27FA01D51F5B}" type="pres">
      <dgm:prSet presAssocID="{2CE8CDEF-7424-46CC-9A19-0885A18D3FF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A8DAF40-6AD6-4DB1-A123-E0A16D1B47D6}" type="pres">
      <dgm:prSet presAssocID="{2CE8CDEF-7424-46CC-9A19-0885A18D3FF0}" presName="negativeSpace" presStyleCnt="0"/>
      <dgm:spPr/>
    </dgm:pt>
    <dgm:pt modelId="{5D07868D-BD92-452E-B7B5-1DFF05A8185A}" type="pres">
      <dgm:prSet presAssocID="{2CE8CDEF-7424-46CC-9A19-0885A18D3FF0}" presName="childText" presStyleLbl="conFgAcc1" presStyleIdx="0" presStyleCnt="4">
        <dgm:presLayoutVars>
          <dgm:bulletEnabled val="1"/>
        </dgm:presLayoutVars>
      </dgm:prSet>
      <dgm:spPr/>
    </dgm:pt>
    <dgm:pt modelId="{FAEFE149-CECE-4639-A08D-90C655C54BB8}" type="pres">
      <dgm:prSet presAssocID="{826F11AC-D2B0-4553-A341-8E0D7082DF2F}" presName="spaceBetweenRectangles" presStyleCnt="0"/>
      <dgm:spPr/>
    </dgm:pt>
    <dgm:pt modelId="{64958D89-A313-4D78-9772-D5685784BF5A}" type="pres">
      <dgm:prSet presAssocID="{BC5E15BB-8244-4CBF-8662-F39C58DA1A21}" presName="parentLin" presStyleCnt="0"/>
      <dgm:spPr/>
    </dgm:pt>
    <dgm:pt modelId="{19025E95-0A57-47B1-B46C-BF0D80B9A3A3}" type="pres">
      <dgm:prSet presAssocID="{BC5E15BB-8244-4CBF-8662-F39C58DA1A21}" presName="parentLeftMargin" presStyleLbl="node1" presStyleIdx="0" presStyleCnt="4"/>
      <dgm:spPr/>
    </dgm:pt>
    <dgm:pt modelId="{8999D7B0-60D1-49D0-862A-BD790AA21F6B}" type="pres">
      <dgm:prSet presAssocID="{BC5E15BB-8244-4CBF-8662-F39C58DA1A2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3DAD421-C59E-4F7F-825D-737572D2D115}" type="pres">
      <dgm:prSet presAssocID="{BC5E15BB-8244-4CBF-8662-F39C58DA1A21}" presName="negativeSpace" presStyleCnt="0"/>
      <dgm:spPr/>
    </dgm:pt>
    <dgm:pt modelId="{19058A37-E866-49E1-835E-23F1E8C092C7}" type="pres">
      <dgm:prSet presAssocID="{BC5E15BB-8244-4CBF-8662-F39C58DA1A21}" presName="childText" presStyleLbl="conFgAcc1" presStyleIdx="1" presStyleCnt="4">
        <dgm:presLayoutVars>
          <dgm:bulletEnabled val="1"/>
        </dgm:presLayoutVars>
      </dgm:prSet>
      <dgm:spPr/>
    </dgm:pt>
    <dgm:pt modelId="{768A3E43-7E35-46AF-AFB3-2CB284E35546}" type="pres">
      <dgm:prSet presAssocID="{99BE86B1-0E9E-4975-B1CB-19EBEF146846}" presName="spaceBetweenRectangles" presStyleCnt="0"/>
      <dgm:spPr/>
    </dgm:pt>
    <dgm:pt modelId="{CB365846-45E0-47FA-B94E-10FC94EE98B9}" type="pres">
      <dgm:prSet presAssocID="{372C8801-53E0-4214-9203-8D7A204693F1}" presName="parentLin" presStyleCnt="0"/>
      <dgm:spPr/>
    </dgm:pt>
    <dgm:pt modelId="{5D7F616A-1D26-4EB3-B032-D0406BA9422D}" type="pres">
      <dgm:prSet presAssocID="{372C8801-53E0-4214-9203-8D7A204693F1}" presName="parentLeftMargin" presStyleLbl="node1" presStyleIdx="1" presStyleCnt="4"/>
      <dgm:spPr/>
    </dgm:pt>
    <dgm:pt modelId="{3FA17414-0F80-4588-BE4D-EB6E2287CA52}" type="pres">
      <dgm:prSet presAssocID="{372C8801-53E0-4214-9203-8D7A204693F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2CE0A7E-3622-408E-9F96-1D1B8E09E147}" type="pres">
      <dgm:prSet presAssocID="{372C8801-53E0-4214-9203-8D7A204693F1}" presName="negativeSpace" presStyleCnt="0"/>
      <dgm:spPr/>
    </dgm:pt>
    <dgm:pt modelId="{6729E937-CF12-46EF-8FBC-6925FD4E9BAF}" type="pres">
      <dgm:prSet presAssocID="{372C8801-53E0-4214-9203-8D7A204693F1}" presName="childText" presStyleLbl="conFgAcc1" presStyleIdx="2" presStyleCnt="4">
        <dgm:presLayoutVars>
          <dgm:bulletEnabled val="1"/>
        </dgm:presLayoutVars>
      </dgm:prSet>
      <dgm:spPr/>
    </dgm:pt>
    <dgm:pt modelId="{4263F05D-98FC-4934-AF0A-223B8CA208B6}" type="pres">
      <dgm:prSet presAssocID="{607D26D0-DB63-4116-8A52-FB858E432956}" presName="spaceBetweenRectangles" presStyleCnt="0"/>
      <dgm:spPr/>
    </dgm:pt>
    <dgm:pt modelId="{1A2E65AD-C3DF-4A1C-9102-962956D85140}" type="pres">
      <dgm:prSet presAssocID="{9CD7E521-1AF4-4D72-9B4D-D855E5389745}" presName="parentLin" presStyleCnt="0"/>
      <dgm:spPr/>
    </dgm:pt>
    <dgm:pt modelId="{2A97E4DF-0467-4BA6-8B80-DE51FD4CB09F}" type="pres">
      <dgm:prSet presAssocID="{9CD7E521-1AF4-4D72-9B4D-D855E5389745}" presName="parentLeftMargin" presStyleLbl="node1" presStyleIdx="2" presStyleCnt="4"/>
      <dgm:spPr/>
    </dgm:pt>
    <dgm:pt modelId="{ED7F2FAB-11B5-4880-985A-2411BF1FC92A}" type="pres">
      <dgm:prSet presAssocID="{9CD7E521-1AF4-4D72-9B4D-D855E538974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527D6C9-79E0-4C77-AFFA-44EE5909894F}" type="pres">
      <dgm:prSet presAssocID="{9CD7E521-1AF4-4D72-9B4D-D855E5389745}" presName="negativeSpace" presStyleCnt="0"/>
      <dgm:spPr/>
    </dgm:pt>
    <dgm:pt modelId="{B7AB1E4B-E01E-420B-A395-D2CE99CC4E70}" type="pres">
      <dgm:prSet presAssocID="{9CD7E521-1AF4-4D72-9B4D-D855E538974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662C919-7A9E-4A27-B21E-18837D0BD707}" type="presOf" srcId="{9CD7E521-1AF4-4D72-9B4D-D855E5389745}" destId="{ED7F2FAB-11B5-4880-985A-2411BF1FC92A}" srcOrd="1" destOrd="0" presId="urn:microsoft.com/office/officeart/2005/8/layout/list1"/>
    <dgm:cxn modelId="{4CF94B38-53B2-44FF-B4F0-3A334E979564}" type="presOf" srcId="{BC5E15BB-8244-4CBF-8662-F39C58DA1A21}" destId="{19025E95-0A57-47B1-B46C-BF0D80B9A3A3}" srcOrd="0" destOrd="0" presId="urn:microsoft.com/office/officeart/2005/8/layout/list1"/>
    <dgm:cxn modelId="{94061269-F488-4D97-8AD9-7F354E06C5E0}" type="presOf" srcId="{9B36C4DE-36A8-4288-BA79-0F34B55AF921}" destId="{8AA4DC7A-862B-4A95-B41F-BA4DE269C753}" srcOrd="0" destOrd="0" presId="urn:microsoft.com/office/officeart/2005/8/layout/list1"/>
    <dgm:cxn modelId="{98D61874-43AB-49DB-93A4-9875800EEEFA}" type="presOf" srcId="{2CE8CDEF-7424-46CC-9A19-0885A18D3FF0}" destId="{C28F273B-366E-40C1-8D0A-27FA01D51F5B}" srcOrd="1" destOrd="0" presId="urn:microsoft.com/office/officeart/2005/8/layout/list1"/>
    <dgm:cxn modelId="{D0D3BB79-20D0-4249-8574-2FAE301540E6}" type="presOf" srcId="{372C8801-53E0-4214-9203-8D7A204693F1}" destId="{5D7F616A-1D26-4EB3-B032-D0406BA9422D}" srcOrd="0" destOrd="0" presId="urn:microsoft.com/office/officeart/2005/8/layout/list1"/>
    <dgm:cxn modelId="{53C80188-5ED1-4ABA-B0E7-5CFEA54BDA5D}" srcId="{9B36C4DE-36A8-4288-BA79-0F34B55AF921}" destId="{372C8801-53E0-4214-9203-8D7A204693F1}" srcOrd="2" destOrd="0" parTransId="{9BB67CDF-244A-4348-9300-CC246B414E11}" sibTransId="{607D26D0-DB63-4116-8A52-FB858E432956}"/>
    <dgm:cxn modelId="{52C20D8A-7BB1-4E9F-9071-6F0E3BC77C9A}" type="presOf" srcId="{9CD7E521-1AF4-4D72-9B4D-D855E5389745}" destId="{2A97E4DF-0467-4BA6-8B80-DE51FD4CB09F}" srcOrd="0" destOrd="0" presId="urn:microsoft.com/office/officeart/2005/8/layout/list1"/>
    <dgm:cxn modelId="{C7E2578B-BCEE-4470-BCFF-88735DA5C163}" type="presOf" srcId="{2CE8CDEF-7424-46CC-9A19-0885A18D3FF0}" destId="{1BCD11FC-1C6D-43AE-9242-016D27AC19F1}" srcOrd="0" destOrd="0" presId="urn:microsoft.com/office/officeart/2005/8/layout/list1"/>
    <dgm:cxn modelId="{E632BD9A-7E79-4E5A-ABE0-D748CE40FE71}" srcId="{9B36C4DE-36A8-4288-BA79-0F34B55AF921}" destId="{2CE8CDEF-7424-46CC-9A19-0885A18D3FF0}" srcOrd="0" destOrd="0" parTransId="{2AAAC975-3F34-4170-8326-F671E4BEF0C7}" sibTransId="{826F11AC-D2B0-4553-A341-8E0D7082DF2F}"/>
    <dgm:cxn modelId="{AECD909D-DF87-4C24-B588-AA11CB58A009}" srcId="{9B36C4DE-36A8-4288-BA79-0F34B55AF921}" destId="{BC5E15BB-8244-4CBF-8662-F39C58DA1A21}" srcOrd="1" destOrd="0" parTransId="{5D0BAD29-4DD6-420F-B26D-6D9403B5065B}" sibTransId="{99BE86B1-0E9E-4975-B1CB-19EBEF146846}"/>
    <dgm:cxn modelId="{D23FCA9F-4645-4433-B6B9-DE499504BCF3}" type="presOf" srcId="{372C8801-53E0-4214-9203-8D7A204693F1}" destId="{3FA17414-0F80-4588-BE4D-EB6E2287CA52}" srcOrd="1" destOrd="0" presId="urn:microsoft.com/office/officeart/2005/8/layout/list1"/>
    <dgm:cxn modelId="{955831CF-EB00-4FB4-B495-4394B3FEBB6B}" type="presOf" srcId="{BC5E15BB-8244-4CBF-8662-F39C58DA1A21}" destId="{8999D7B0-60D1-49D0-862A-BD790AA21F6B}" srcOrd="1" destOrd="0" presId="urn:microsoft.com/office/officeart/2005/8/layout/list1"/>
    <dgm:cxn modelId="{2D0F41FC-1EA1-4012-AB93-27F381D4356C}" srcId="{9B36C4DE-36A8-4288-BA79-0F34B55AF921}" destId="{9CD7E521-1AF4-4D72-9B4D-D855E5389745}" srcOrd="3" destOrd="0" parTransId="{8F52F6BA-D438-4D44-A697-630A9F571AB7}" sibTransId="{A5C4DEC7-685A-41AA-B418-B761AD53E5FA}"/>
    <dgm:cxn modelId="{4BC626C6-1AB6-4D10-A5A4-7E6B9A62BCBF}" type="presParOf" srcId="{8AA4DC7A-862B-4A95-B41F-BA4DE269C753}" destId="{C87CD9E5-1AEA-4ABD-89D4-7C166BA0C7E8}" srcOrd="0" destOrd="0" presId="urn:microsoft.com/office/officeart/2005/8/layout/list1"/>
    <dgm:cxn modelId="{4AC0CD9D-B50E-469F-8B5D-631B292975E0}" type="presParOf" srcId="{C87CD9E5-1AEA-4ABD-89D4-7C166BA0C7E8}" destId="{1BCD11FC-1C6D-43AE-9242-016D27AC19F1}" srcOrd="0" destOrd="0" presId="urn:microsoft.com/office/officeart/2005/8/layout/list1"/>
    <dgm:cxn modelId="{36068C05-981F-4945-9AD3-5F6479446F58}" type="presParOf" srcId="{C87CD9E5-1AEA-4ABD-89D4-7C166BA0C7E8}" destId="{C28F273B-366E-40C1-8D0A-27FA01D51F5B}" srcOrd="1" destOrd="0" presId="urn:microsoft.com/office/officeart/2005/8/layout/list1"/>
    <dgm:cxn modelId="{A6B4F8DF-EA9B-404F-B939-914A13D51470}" type="presParOf" srcId="{8AA4DC7A-862B-4A95-B41F-BA4DE269C753}" destId="{6A8DAF40-6AD6-4DB1-A123-E0A16D1B47D6}" srcOrd="1" destOrd="0" presId="urn:microsoft.com/office/officeart/2005/8/layout/list1"/>
    <dgm:cxn modelId="{072C207F-68F4-443C-955F-807879D9DE93}" type="presParOf" srcId="{8AA4DC7A-862B-4A95-B41F-BA4DE269C753}" destId="{5D07868D-BD92-452E-B7B5-1DFF05A8185A}" srcOrd="2" destOrd="0" presId="urn:microsoft.com/office/officeart/2005/8/layout/list1"/>
    <dgm:cxn modelId="{4F82E49B-D202-4F39-9B35-5E1DC732CE56}" type="presParOf" srcId="{8AA4DC7A-862B-4A95-B41F-BA4DE269C753}" destId="{FAEFE149-CECE-4639-A08D-90C655C54BB8}" srcOrd="3" destOrd="0" presId="urn:microsoft.com/office/officeart/2005/8/layout/list1"/>
    <dgm:cxn modelId="{1EA0992C-55F5-4278-B0C8-6CED1325B59D}" type="presParOf" srcId="{8AA4DC7A-862B-4A95-B41F-BA4DE269C753}" destId="{64958D89-A313-4D78-9772-D5685784BF5A}" srcOrd="4" destOrd="0" presId="urn:microsoft.com/office/officeart/2005/8/layout/list1"/>
    <dgm:cxn modelId="{C4D3D74C-A815-4C56-A2DC-668E25CE30F6}" type="presParOf" srcId="{64958D89-A313-4D78-9772-D5685784BF5A}" destId="{19025E95-0A57-47B1-B46C-BF0D80B9A3A3}" srcOrd="0" destOrd="0" presId="urn:microsoft.com/office/officeart/2005/8/layout/list1"/>
    <dgm:cxn modelId="{37F19405-9BC9-4CFA-AA75-EB017E91A908}" type="presParOf" srcId="{64958D89-A313-4D78-9772-D5685784BF5A}" destId="{8999D7B0-60D1-49D0-862A-BD790AA21F6B}" srcOrd="1" destOrd="0" presId="urn:microsoft.com/office/officeart/2005/8/layout/list1"/>
    <dgm:cxn modelId="{129C9FF2-6E6B-4419-B288-E9D5995B24A0}" type="presParOf" srcId="{8AA4DC7A-862B-4A95-B41F-BA4DE269C753}" destId="{A3DAD421-C59E-4F7F-825D-737572D2D115}" srcOrd="5" destOrd="0" presId="urn:microsoft.com/office/officeart/2005/8/layout/list1"/>
    <dgm:cxn modelId="{37DC2F18-F4D4-4100-9056-53A3D745025B}" type="presParOf" srcId="{8AA4DC7A-862B-4A95-B41F-BA4DE269C753}" destId="{19058A37-E866-49E1-835E-23F1E8C092C7}" srcOrd="6" destOrd="0" presId="urn:microsoft.com/office/officeart/2005/8/layout/list1"/>
    <dgm:cxn modelId="{7FE87C31-CD71-431B-80A5-E4AE8DAB155E}" type="presParOf" srcId="{8AA4DC7A-862B-4A95-B41F-BA4DE269C753}" destId="{768A3E43-7E35-46AF-AFB3-2CB284E35546}" srcOrd="7" destOrd="0" presId="urn:microsoft.com/office/officeart/2005/8/layout/list1"/>
    <dgm:cxn modelId="{E143CCC0-F881-4CF1-AE6E-6D9F8E653CC0}" type="presParOf" srcId="{8AA4DC7A-862B-4A95-B41F-BA4DE269C753}" destId="{CB365846-45E0-47FA-B94E-10FC94EE98B9}" srcOrd="8" destOrd="0" presId="urn:microsoft.com/office/officeart/2005/8/layout/list1"/>
    <dgm:cxn modelId="{49DA9335-96B8-4F49-90CA-F16E64C7E16C}" type="presParOf" srcId="{CB365846-45E0-47FA-B94E-10FC94EE98B9}" destId="{5D7F616A-1D26-4EB3-B032-D0406BA9422D}" srcOrd="0" destOrd="0" presId="urn:microsoft.com/office/officeart/2005/8/layout/list1"/>
    <dgm:cxn modelId="{678C649B-B7D4-47F3-BEB5-5D8AE0A8CD44}" type="presParOf" srcId="{CB365846-45E0-47FA-B94E-10FC94EE98B9}" destId="{3FA17414-0F80-4588-BE4D-EB6E2287CA52}" srcOrd="1" destOrd="0" presId="urn:microsoft.com/office/officeart/2005/8/layout/list1"/>
    <dgm:cxn modelId="{CCD59BA8-4A9B-463E-B715-4DF81021C34B}" type="presParOf" srcId="{8AA4DC7A-862B-4A95-B41F-BA4DE269C753}" destId="{E2CE0A7E-3622-408E-9F96-1D1B8E09E147}" srcOrd="9" destOrd="0" presId="urn:microsoft.com/office/officeart/2005/8/layout/list1"/>
    <dgm:cxn modelId="{9E432797-48D7-4A80-8B22-EED1F9AAB38A}" type="presParOf" srcId="{8AA4DC7A-862B-4A95-B41F-BA4DE269C753}" destId="{6729E937-CF12-46EF-8FBC-6925FD4E9BAF}" srcOrd="10" destOrd="0" presId="urn:microsoft.com/office/officeart/2005/8/layout/list1"/>
    <dgm:cxn modelId="{37FDA2EB-7A12-4116-A68E-1A8E3F281663}" type="presParOf" srcId="{8AA4DC7A-862B-4A95-B41F-BA4DE269C753}" destId="{4263F05D-98FC-4934-AF0A-223B8CA208B6}" srcOrd="11" destOrd="0" presId="urn:microsoft.com/office/officeart/2005/8/layout/list1"/>
    <dgm:cxn modelId="{DA3E7C37-8FF0-4B30-B04D-6174552ACDE8}" type="presParOf" srcId="{8AA4DC7A-862B-4A95-B41F-BA4DE269C753}" destId="{1A2E65AD-C3DF-4A1C-9102-962956D85140}" srcOrd="12" destOrd="0" presId="urn:microsoft.com/office/officeart/2005/8/layout/list1"/>
    <dgm:cxn modelId="{D89D1CF0-0E6A-4ABA-9EAA-7EE855D05232}" type="presParOf" srcId="{1A2E65AD-C3DF-4A1C-9102-962956D85140}" destId="{2A97E4DF-0467-4BA6-8B80-DE51FD4CB09F}" srcOrd="0" destOrd="0" presId="urn:microsoft.com/office/officeart/2005/8/layout/list1"/>
    <dgm:cxn modelId="{D7B2D727-A20B-4057-AF01-804A4B42F846}" type="presParOf" srcId="{1A2E65AD-C3DF-4A1C-9102-962956D85140}" destId="{ED7F2FAB-11B5-4880-985A-2411BF1FC92A}" srcOrd="1" destOrd="0" presId="urn:microsoft.com/office/officeart/2005/8/layout/list1"/>
    <dgm:cxn modelId="{82AE8128-1A5F-4B71-986D-74FC26AA96A2}" type="presParOf" srcId="{8AA4DC7A-862B-4A95-B41F-BA4DE269C753}" destId="{A527D6C9-79E0-4C77-AFFA-44EE5909894F}" srcOrd="13" destOrd="0" presId="urn:microsoft.com/office/officeart/2005/8/layout/list1"/>
    <dgm:cxn modelId="{9E5C5498-7697-4B37-AA63-87CCC39946BB}" type="presParOf" srcId="{8AA4DC7A-862B-4A95-B41F-BA4DE269C753}" destId="{B7AB1E4B-E01E-420B-A395-D2CE99CC4E7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DDC5B-26CA-4D36-94DA-8F1F7DFAEC58}">
      <dsp:nvSpPr>
        <dsp:cNvPr id="0" name=""/>
        <dsp:cNvSpPr/>
      </dsp:nvSpPr>
      <dsp:spPr>
        <a:xfrm rot="5400000">
          <a:off x="6852425" y="-2754921"/>
          <a:ext cx="1199564" cy="701384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один из ключевых клиентов</a:t>
          </a:r>
          <a:endParaRPr lang="ru-RU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 dirty="0">
              <a:latin typeface="Arial" panose="020B0604020202020204" pitchFamily="34" charset="0"/>
              <a:cs typeface="Arial" panose="020B0604020202020204" pitchFamily="34" charset="0"/>
            </a:rPr>
            <a:t>есть команда переводчиков для этого клиента</a:t>
          </a:r>
        </a:p>
      </dsp:txBody>
      <dsp:txXfrm rot="-5400000">
        <a:off x="3945286" y="210776"/>
        <a:ext cx="6955284" cy="1082448"/>
      </dsp:txXfrm>
    </dsp:sp>
    <dsp:sp modelId="{082F1299-E3DF-4BC0-857F-27A029C4016E}">
      <dsp:nvSpPr>
        <dsp:cNvPr id="0" name=""/>
        <dsp:cNvSpPr/>
      </dsp:nvSpPr>
      <dsp:spPr>
        <a:xfrm>
          <a:off x="0" y="2271"/>
          <a:ext cx="3945286" cy="149945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Компания</a:t>
          </a:r>
        </a:p>
      </dsp:txBody>
      <dsp:txXfrm>
        <a:off x="73197" y="75468"/>
        <a:ext cx="3798892" cy="1353061"/>
      </dsp:txXfrm>
    </dsp:sp>
    <dsp:sp modelId="{8F9BD654-629F-4EBD-92D8-ABE074CEA60F}">
      <dsp:nvSpPr>
        <dsp:cNvPr id="0" name=""/>
        <dsp:cNvSpPr/>
      </dsp:nvSpPr>
      <dsp:spPr>
        <a:xfrm rot="5400000">
          <a:off x="6852425" y="-1180492"/>
          <a:ext cx="1199564" cy="7013842"/>
        </a:xfrm>
        <a:prstGeom prst="round2Same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u="none" kern="1200" dirty="0"/>
            <a:t>руководство по техническому обслуживанию компонентов </a:t>
          </a:r>
          <a:r>
            <a:rPr lang="ru-RU" sz="1300" b="0" kern="1200" dirty="0"/>
            <a:t>для двигателей (2 шт.), сервисный бюллетень (1 шт.)</a:t>
          </a:r>
          <a:endParaRPr lang="ru-RU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>
              <a:latin typeface="Arial" panose="020B0604020202020204" pitchFamily="34" charset="0"/>
              <a:cs typeface="Arial" panose="020B0604020202020204" pitchFamily="34" charset="0"/>
            </a:rPr>
            <a:t>2190 физических страниц</a:t>
          </a:r>
          <a:endParaRPr lang="ru-RU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 dirty="0">
              <a:latin typeface="Arial" panose="020B0604020202020204" pitchFamily="34" charset="0"/>
              <a:cs typeface="Arial" panose="020B0604020202020204" pitchFamily="34" charset="0"/>
            </a:rPr>
            <a:t>997,8 переводческих стр.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kern="1200" dirty="0"/>
            <a:t>по </a:t>
          </a:r>
          <a:r>
            <a:rPr lang="en-US" sz="1300" kern="1200" dirty="0"/>
            <a:t>SmartCat</a:t>
          </a:r>
          <a:r>
            <a:rPr lang="ru-RU" sz="1300" kern="1200" dirty="0"/>
            <a:t> с учетом повторов 460,6 стр.</a:t>
          </a:r>
          <a:endParaRPr lang="ru-RU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945286" y="1785205"/>
        <a:ext cx="6955284" cy="1082448"/>
      </dsp:txXfrm>
    </dsp:sp>
    <dsp:sp modelId="{AFBAB7F6-CDCC-4B0B-991D-AC26780F3A7B}">
      <dsp:nvSpPr>
        <dsp:cNvPr id="0" name=""/>
        <dsp:cNvSpPr/>
      </dsp:nvSpPr>
      <dsp:spPr>
        <a:xfrm>
          <a:off x="0" y="1576700"/>
          <a:ext cx="3945286" cy="1499455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Документы на перевод</a:t>
          </a:r>
        </a:p>
      </dsp:txBody>
      <dsp:txXfrm>
        <a:off x="73197" y="1649897"/>
        <a:ext cx="3798892" cy="1353061"/>
      </dsp:txXfrm>
    </dsp:sp>
    <dsp:sp modelId="{B8D20360-CDB2-40B5-8442-373650EB3C71}">
      <dsp:nvSpPr>
        <dsp:cNvPr id="0" name=""/>
        <dsp:cNvSpPr/>
      </dsp:nvSpPr>
      <dsp:spPr>
        <a:xfrm rot="5400000">
          <a:off x="6852425" y="393935"/>
          <a:ext cx="1199564" cy="7013842"/>
        </a:xfrm>
        <a:prstGeom prst="round2Same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 календарный месяц</a:t>
          </a:r>
          <a:endParaRPr lang="ru-RU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b="0" kern="1200" dirty="0">
              <a:latin typeface="Arial" panose="020B0604020202020204" pitchFamily="34" charset="0"/>
              <a:cs typeface="Arial" panose="020B0604020202020204" pitchFamily="34" charset="0"/>
            </a:rPr>
            <a:t>обязателен контроль качества перевода специалистами из ОКБ (опытное конструкторское бюро)</a:t>
          </a:r>
        </a:p>
      </dsp:txBody>
      <dsp:txXfrm rot="-5400000">
        <a:off x="3945286" y="3359632"/>
        <a:ext cx="6955284" cy="1082448"/>
      </dsp:txXfrm>
    </dsp:sp>
    <dsp:sp modelId="{D67F8FC7-8B25-4E06-B6B0-8F97C8A3DC0E}">
      <dsp:nvSpPr>
        <dsp:cNvPr id="0" name=""/>
        <dsp:cNvSpPr/>
      </dsp:nvSpPr>
      <dsp:spPr>
        <a:xfrm>
          <a:off x="0" y="3151129"/>
          <a:ext cx="3945286" cy="149945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Срок, дополнительные условия</a:t>
          </a:r>
          <a:endParaRPr lang="ru-RU" sz="1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197" y="3224326"/>
        <a:ext cx="3798892" cy="13530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868D-BD92-452E-B7B5-1DFF05A8185A}">
      <dsp:nvSpPr>
        <dsp:cNvPr id="0" name=""/>
        <dsp:cNvSpPr/>
      </dsp:nvSpPr>
      <dsp:spPr>
        <a:xfrm>
          <a:off x="0" y="386185"/>
          <a:ext cx="10515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8F273B-366E-40C1-8D0A-27FA01D51F5B}">
      <dsp:nvSpPr>
        <dsp:cNvPr id="0" name=""/>
        <dsp:cNvSpPr/>
      </dsp:nvSpPr>
      <dsp:spPr>
        <a:xfrm>
          <a:off x="525780" y="2425"/>
          <a:ext cx="7360920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1600" kern="1200" dirty="0"/>
            <a:t>Перевод сдан в срок</a:t>
          </a:r>
          <a:endParaRPr lang="ru-RU" sz="1600" kern="1200" dirty="0">
            <a:solidFill>
              <a:srgbClr val="0D3955"/>
            </a:solidFill>
          </a:endParaRPr>
        </a:p>
      </dsp:txBody>
      <dsp:txXfrm>
        <a:off x="563247" y="39892"/>
        <a:ext cx="7285986" cy="692586"/>
      </dsp:txXfrm>
    </dsp:sp>
    <dsp:sp modelId="{19058A37-E866-49E1-835E-23F1E8C092C7}">
      <dsp:nvSpPr>
        <dsp:cNvPr id="0" name=""/>
        <dsp:cNvSpPr/>
      </dsp:nvSpPr>
      <dsp:spPr>
        <a:xfrm>
          <a:off x="0" y="1565545"/>
          <a:ext cx="10515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99D7B0-60D1-49D0-862A-BD790AA21F6B}">
      <dsp:nvSpPr>
        <dsp:cNvPr id="0" name=""/>
        <dsp:cNvSpPr/>
      </dsp:nvSpPr>
      <dsp:spPr>
        <a:xfrm>
          <a:off x="525780" y="1181785"/>
          <a:ext cx="7360920" cy="7675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1600" kern="1200" dirty="0"/>
            <a:t>Перевод прошел контроль </a:t>
          </a:r>
          <a:r>
            <a:rPr lang="ru-RU" sz="1600" kern="1200" dirty="0"/>
            <a:t>опытным конструкторским бюро клиента и был принят</a:t>
          </a:r>
          <a:endParaRPr lang="ru-RU" sz="1600" kern="1200" dirty="0">
            <a:solidFill>
              <a:srgbClr val="0D3955"/>
            </a:solidFill>
          </a:endParaRPr>
        </a:p>
      </dsp:txBody>
      <dsp:txXfrm>
        <a:off x="563247" y="1219252"/>
        <a:ext cx="7285986" cy="692586"/>
      </dsp:txXfrm>
    </dsp:sp>
    <dsp:sp modelId="{6729E937-CF12-46EF-8FBC-6925FD4E9BAF}">
      <dsp:nvSpPr>
        <dsp:cNvPr id="0" name=""/>
        <dsp:cNvSpPr/>
      </dsp:nvSpPr>
      <dsp:spPr>
        <a:xfrm>
          <a:off x="0" y="2744905"/>
          <a:ext cx="10515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17414-0F80-4588-BE4D-EB6E2287CA52}">
      <dsp:nvSpPr>
        <dsp:cNvPr id="0" name=""/>
        <dsp:cNvSpPr/>
      </dsp:nvSpPr>
      <dsp:spPr>
        <a:xfrm>
          <a:off x="525780" y="2361145"/>
          <a:ext cx="7360920" cy="7675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1600" kern="1200" dirty="0"/>
            <a:t>В работе над проектом было задействовано 9 человек</a:t>
          </a:r>
          <a:endParaRPr lang="ru-RU" sz="1600" kern="1200" dirty="0">
            <a:solidFill>
              <a:srgbClr val="0D3955"/>
            </a:solidFill>
          </a:endParaRPr>
        </a:p>
      </dsp:txBody>
      <dsp:txXfrm>
        <a:off x="563247" y="2398612"/>
        <a:ext cx="7285986" cy="692586"/>
      </dsp:txXfrm>
    </dsp:sp>
    <dsp:sp modelId="{B7AB1E4B-E01E-420B-A395-D2CE99CC4E70}">
      <dsp:nvSpPr>
        <dsp:cNvPr id="0" name=""/>
        <dsp:cNvSpPr/>
      </dsp:nvSpPr>
      <dsp:spPr>
        <a:xfrm>
          <a:off x="0" y="3924265"/>
          <a:ext cx="10515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7F2FAB-11B5-4880-985A-2411BF1FC92A}">
      <dsp:nvSpPr>
        <dsp:cNvPr id="0" name=""/>
        <dsp:cNvSpPr/>
      </dsp:nvSpPr>
      <dsp:spPr>
        <a:xfrm>
          <a:off x="525780" y="3540505"/>
          <a:ext cx="7360920" cy="7675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Далее было принято от клиента продолжение этого проекта на 1 800 переводческих страниц</a:t>
          </a:r>
        </a:p>
      </dsp:txBody>
      <dsp:txXfrm>
        <a:off x="563247" y="3577972"/>
        <a:ext cx="7285986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C8C26-F1AD-4D8F-A471-FB294C09F81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E2834-4777-4DCF-8EFC-9E1C02358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25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25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09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37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154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355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88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83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87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081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511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59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765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102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31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34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731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29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c6f9e470d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c6f9e470d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E2834-4777-4DCF-8EFC-9E1C0235881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47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D89AF-420E-459F-9EB3-1CF3AC160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FF7EE1-9DB4-4776-84BF-032EB00A3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38BB5C-5A70-4250-9C4D-BF1C1F7C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08F429-CE91-47B3-BABB-4C134D700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3CBFE5-1F2D-4924-9E37-644676349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9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6FEC9-87FF-4CE6-A64A-5A7A7A399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1F4125-E5B3-4DE5-B136-C601E7D2C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7A7780-6B33-4E98-ACF6-2EEB46AC0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8AF407-4242-40BD-ABA9-16684875D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6F6EE3-A2F0-4712-9483-60FA3839F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6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A1DC40-F4C9-456D-B03B-A98F12E1E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CAF83A-1BF3-4ED6-93EC-CF7F3B11F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3795C9-899B-4046-BB99-9E9F80DC3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F859AA-256A-4117-AC08-A573B1EB1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477AAF-E75A-4BE8-A275-BD8F5FDAE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8131172" y="7"/>
            <a:ext cx="4060833" cy="2707427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800" cy="111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8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663664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8131172" y="7"/>
            <a:ext cx="4060833" cy="2707427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800" cy="11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260157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5204893"/>
            <a:ext cx="12192000" cy="1653233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800" cy="44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551199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200" cy="44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200" cy="445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475867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074561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084757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8131172" y="7"/>
            <a:ext cx="4060833" cy="2707427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897132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61" name="Google Shape;61;p9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600" cy="20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354000" y="3692001"/>
            <a:ext cx="5393600" cy="1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894783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EECEC-6CA3-439C-9F36-A43C3A782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8F40D2-8DB4-4D95-83E3-8531EA90F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F0596B-DAD6-4952-84F1-1F0CB7BF2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E52267-B884-46C9-AC66-12D7DEFD4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882A2-D8CA-4DCB-98A8-BACA8DAF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8131172" y="7"/>
            <a:ext cx="4060833" cy="2707427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800" cy="27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800" cy="1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86691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05157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4BB19-5561-4312-9EDF-381678A6A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12C619-8EDF-41C7-B36D-9527F9856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F56CCB-2C7B-439E-8A7B-37269B592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873626-DC03-4757-83F2-EEB6D248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98D334-F80E-4CEE-8E96-AD6A81509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8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1B67A9-60F1-4C8A-9EC5-56921E77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582137-4872-4480-9382-369E260F40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FE5A98-F836-40F4-91CE-D4DEA9538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4D0C30-AEE8-473D-A815-2A9F0E203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C15405-0D87-430D-B692-F406AFA6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D14B84-177E-4ADF-B0C7-F24010140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DE4184-7AD7-447A-AFA5-EBC90D26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17D6DE-EF6A-40F1-8894-AB7268792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AF648C-EE01-48E6-8ABC-3888A92A8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1F490B4-EEB0-49E0-92E3-8645E08A34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485F4B6-4072-4843-9875-AB606ECB4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19DC628-8FD4-450B-B844-2ECB1A6CD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5586485-BA32-497E-98BA-132AC186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1347573-7F05-45F5-8BEF-F1E133BB3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6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F82B9-11D0-45B8-9EA0-8A95990B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B0011B-3CBC-4AFD-B2FE-7D9086B23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939ACE5-DD43-44F2-B1E6-84B5813C8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0BBAAA1-2A8C-453E-AC55-57DE75799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28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BED2458-1157-493A-B1D9-F49B1FC5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892A686-8B64-4594-996A-ECFC88B0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4AFE4C-46C0-4F5B-A9EF-434DB55E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75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311D1-CEDF-4629-8527-C0EC29F5D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4561EE-3209-4220-B5F6-1A5CD3965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B61ED2-80E3-4C67-81A6-A7BE7E033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6844B7-84C9-4B18-B6C8-47262F414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1527BF-9264-4FF9-8878-5AACFE2A2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654BDB-B5FC-46B6-AE36-46E459E83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5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9DFD6-A137-41EC-9FD0-7FD46CDF3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8D7DF69-C0A5-4086-A147-6040D84249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E35035-60F7-40FF-9BCE-FE79A5C63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485290-6456-469E-B62F-500BE92B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EBC971-A71D-49CE-BB9D-220583358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0DA6B3-BFE1-4F53-8679-66ACD86F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48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D9476-58AB-44CE-A138-8AA925096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2C6AE5-A708-4F27-9960-03490CB3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DEBD7F-FBF6-4F11-B769-170382784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745C5-FDF9-4740-89B9-C1A9D2C28720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6398E7-7CFD-4B96-9EDD-2FF7CCC73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80B00F-2D88-42BC-8D20-85F626DA2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0259D-EC67-4DC5-BE45-62738639D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8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800" cy="8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8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ru" smtClean="0"/>
              <a:pPr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9950779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9" r:id="rId9"/>
    <p:sldLayoutId id="2147483700" r:id="rId10"/>
  </p:sldLayoutIdLst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2679A7-10AF-4CB0-BA07-C9B2E25EA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57175"/>
            <a:ext cx="12192000" cy="23163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i="0" dirty="0">
                <a:solidFill>
                  <a:srgbClr val="0D395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Специфика работы с крупными переводческими проектами</a:t>
            </a:r>
            <a:endParaRPr lang="ru-RU" sz="4800" b="1" dirty="0">
              <a:solidFill>
                <a:srgbClr val="0D39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2E476F-3B03-4AA1-AA0A-E32A63B20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9191" y="3087556"/>
            <a:ext cx="7913615" cy="2133599"/>
          </a:xfrm>
        </p:spPr>
        <p:txBody>
          <a:bodyPr>
            <a:normAutofit lnSpcReduction="10000"/>
          </a:bodyPr>
          <a:lstStyle/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Ксения Горожанцева</a:t>
            </a: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Агентство переводов ТРАНСЛИТ</a:t>
            </a: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Самара, 2024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5571461"/>
            <a:ext cx="12192000" cy="1286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6" b="37629"/>
          <a:stretch/>
        </p:blipFill>
        <p:spPr>
          <a:xfrm>
            <a:off x="4738572" y="5891816"/>
            <a:ext cx="2672320" cy="72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9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625" y="5773671"/>
            <a:ext cx="105156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Калькулятор проекта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C1332F11-4946-4BB8-B23B-24B0AA3243F4}"/>
              </a:ext>
            </a:extLst>
          </p:cNvPr>
          <p:cNvGrpSpPr/>
          <p:nvPr/>
        </p:nvGrpSpPr>
        <p:grpSpPr>
          <a:xfrm>
            <a:off x="335625" y="426503"/>
            <a:ext cx="11689717" cy="4822739"/>
            <a:chOff x="335625" y="426503"/>
            <a:chExt cx="11689717" cy="4822739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574CC5D3-B982-4C60-AA77-D5317FCC2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625" y="426503"/>
              <a:ext cx="11689717" cy="4822739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F088EA5A-C422-45FA-9D5D-6C366FDFD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8217" y="2551142"/>
              <a:ext cx="2730860" cy="25250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522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625" y="5773671"/>
            <a:ext cx="105156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Таблица подбора исполнителей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23392F-90D7-4C18-B136-E50EB7FA6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85315"/>
            <a:ext cx="3981450" cy="154305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BBA64F-01B4-4604-A90A-B65D7E5C7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1210" y="1195032"/>
            <a:ext cx="3142857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8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625" y="5773671"/>
            <a:ext cx="105156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Диаграмма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Ганта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7D56B30-C26D-44A5-8EF6-5E54CA60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Google Shape;191;p22">
            <a:extLst>
              <a:ext uri="{FF2B5EF4-FFF2-40B4-BE49-F238E27FC236}">
                <a16:creationId xmlns:a16="http://schemas.microsoft.com/office/drawing/2014/main" id="{E566CA43-66BC-4AAF-9D88-4BF0C6F1112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696" y="338137"/>
            <a:ext cx="8174922" cy="3834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05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625" y="5773671"/>
            <a:ext cx="105156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Таблица распределения объема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F16C1B-61FF-4290-8AD4-3A0B5E4DC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107" y="687296"/>
            <a:ext cx="8771428" cy="4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625" y="5773671"/>
            <a:ext cx="105156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Задачи по проекту (TO-DO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7D56B30-C26D-44A5-8EF6-5E54CA60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Google Shape;212;p25">
            <a:extLst>
              <a:ext uri="{FF2B5EF4-FFF2-40B4-BE49-F238E27FC236}">
                <a16:creationId xmlns:a16="http://schemas.microsoft.com/office/drawing/2014/main" id="{CF04E39A-C6ED-49EE-925B-9C3320EB8C0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555" b="2959"/>
          <a:stretch/>
        </p:blipFill>
        <p:spPr>
          <a:xfrm>
            <a:off x="1340775" y="587333"/>
            <a:ext cx="4214226" cy="19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14;p25">
            <a:extLst>
              <a:ext uri="{FF2B5EF4-FFF2-40B4-BE49-F238E27FC236}">
                <a16:creationId xmlns:a16="http://schemas.microsoft.com/office/drawing/2014/main" id="{BD307F7C-E96B-4A35-8E49-B4D48C6B843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r="10233"/>
          <a:stretch/>
        </p:blipFill>
        <p:spPr>
          <a:xfrm>
            <a:off x="6289574" y="548709"/>
            <a:ext cx="4561651" cy="163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13;p25">
            <a:extLst>
              <a:ext uri="{FF2B5EF4-FFF2-40B4-BE49-F238E27FC236}">
                <a16:creationId xmlns:a16="http://schemas.microsoft.com/office/drawing/2014/main" id="{8D4C3ED4-F653-47FD-B652-4C4294E9A6A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88886" y="2924103"/>
            <a:ext cx="4214227" cy="1749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03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9987" y="1725970"/>
            <a:ext cx="10515600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Глоссарий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Чат переводчиков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Чат менеджеров и редакторов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Ссылки под рукой на все необходимые для работы инструменты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FEDECB9-1064-472B-BA19-3C04B275E4E4}"/>
              </a:ext>
            </a:extLst>
          </p:cNvPr>
          <p:cNvSpPr txBox="1"/>
          <p:nvPr/>
        </p:nvSpPr>
        <p:spPr>
          <a:xfrm>
            <a:off x="1180407" y="509931"/>
            <a:ext cx="9659389" cy="545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800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дополнительным инструментам мы бы отнесли:</a:t>
            </a:r>
            <a:endParaRPr lang="ru-RU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6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8B72E-8748-409E-96A0-B377E964D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068"/>
            <a:ext cx="10515600" cy="13255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Проблемы, с которыми менеджер может встретиться в процессе ведения проекта</a:t>
            </a:r>
            <a:endParaRPr lang="ru-RU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22AC23-EFE8-4C0A-B060-BD9AEEE3B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081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Локальные поломки в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SmartCAT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Проблемы с техникой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Игнорирование инструкций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Неправильная оценка своих сил исполнителями</a:t>
            </a:r>
          </a:p>
          <a:p>
            <a:pPr marL="457200" lvl="0" indent="-342900">
              <a:lnSpc>
                <a:spcPct val="150000"/>
              </a:lnSpc>
              <a:spcBef>
                <a:spcPts val="0"/>
              </a:spcBef>
              <a:buSzPts val="1800"/>
              <a:buChar char="●"/>
            </a:pPr>
            <a:r>
              <a:rPr lang="ru-RU" dirty="0"/>
              <a:t>Несоблюдение сроков промежуточных сдач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Надежда на редактора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Проблемы со здоровьем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1F2C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dirty="0">
              <a:solidFill>
                <a:srgbClr val="1F2C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rgbClr val="1F2C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rgbClr val="1F2C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" y="6262332"/>
            <a:ext cx="12192000" cy="595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6" b="37629"/>
          <a:stretch/>
        </p:blipFill>
        <p:spPr>
          <a:xfrm>
            <a:off x="5128992" y="6294232"/>
            <a:ext cx="1934016" cy="52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2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8B72E-8748-409E-96A0-B377E964D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700947"/>
          </a:xfrm>
        </p:spPr>
        <p:txBody>
          <a:bodyPr/>
          <a:lstStyle/>
          <a:p>
            <a:r>
              <a:rPr lang="ru-RU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Инсайты проекта</a:t>
            </a:r>
            <a:endParaRPr lang="ru-RU" b="1" dirty="0">
              <a:solidFill>
                <a:srgbClr val="4AB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AFFE645-9CB3-4F02-B2B8-D4F53B52351B}"/>
              </a:ext>
            </a:extLst>
          </p:cNvPr>
          <p:cNvSpPr/>
          <p:nvPr/>
        </p:nvSpPr>
        <p:spPr>
          <a:xfrm>
            <a:off x="3252261" y="5767555"/>
            <a:ext cx="5388218" cy="48983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D1EFFB-6E5B-4648-8D97-9164D9F3C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1103"/>
            <a:ext cx="10515600" cy="4351338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Уделять время планированию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Гугл-документы как основной инструмент планирования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Обсуждение проекта с исполнителями до начала работ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На этапе запуска в работу освобождение от любых других рабочих задач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Ежедневный контроль хода работы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  <a:tab pos="146685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Быть в постоянном контакте с клиентом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  <a:tab pos="146685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Важность качественной разверстки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  <a:tab pos="146685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Перепроверять реальность сроков исполнителей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  <a:tab pos="146685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Рассылка новостей по проекту переводчикам</a:t>
            </a:r>
          </a:p>
          <a:p>
            <a:pPr marL="342900" lvl="0" indent="-342900" algn="just">
              <a:lnSpc>
                <a:spcPct val="115000"/>
              </a:lnSpc>
              <a:buFont typeface="Times New Roman" panose="02020603050405020304" pitchFamily="18" charset="0"/>
              <a:buChar char="•"/>
              <a:tabLst>
                <a:tab pos="457200" algn="l"/>
                <a:tab pos="1466850" algn="l"/>
              </a:tabLst>
            </a:pPr>
            <a:r>
              <a:rPr lang="ru-RU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Всегда иметь запасной план и временной запас на форс-мажоры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58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8B72E-8748-409E-96A0-B377E964D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5758"/>
            <a:ext cx="10515600" cy="700947"/>
          </a:xfrm>
        </p:spPr>
        <p:txBody>
          <a:bodyPr/>
          <a:lstStyle/>
          <a:p>
            <a:r>
              <a:rPr lang="ru-RU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проекта</a:t>
            </a:r>
            <a:endParaRPr lang="ru-RU" b="1" dirty="0">
              <a:solidFill>
                <a:srgbClr val="4AB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F797FD74-D2C5-4C94-99C5-5FE471DC4D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246327"/>
              </p:ext>
            </p:extLst>
          </p:nvPr>
        </p:nvGraphicFramePr>
        <p:xfrm>
          <a:off x="816433" y="1253644"/>
          <a:ext cx="10515600" cy="4581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AFFE645-9CB3-4F02-B2B8-D4F53B52351B}"/>
              </a:ext>
            </a:extLst>
          </p:cNvPr>
          <p:cNvSpPr/>
          <p:nvPr/>
        </p:nvSpPr>
        <p:spPr>
          <a:xfrm>
            <a:off x="3252261" y="5767555"/>
            <a:ext cx="5388218" cy="48983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76558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50B18-ACB6-41AA-A7F9-1EA3E957F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664995" cy="719396"/>
          </a:xfrm>
        </p:spPr>
        <p:txBody>
          <a:bodyPr/>
          <a:lstStyle/>
          <a:p>
            <a:r>
              <a:rPr lang="ru-RU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b="1" dirty="0">
              <a:solidFill>
                <a:srgbClr val="4AB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D77AE8-F415-4518-94B4-E41D4F87C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4842" y="4233252"/>
            <a:ext cx="5740153" cy="1951312"/>
          </a:xfrm>
        </p:spPr>
        <p:txBody>
          <a:bodyPr>
            <a:normAutofit/>
          </a:bodyPr>
          <a:lstStyle/>
          <a:p>
            <a:pPr marL="0" indent="0" algn="l">
              <a:spcAft>
                <a:spcPts val="0"/>
              </a:spcAft>
              <a:buNone/>
            </a:pPr>
            <a:r>
              <a:rPr lang="ru-RU" sz="1800" b="1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Ксения Горожанцева</a:t>
            </a:r>
            <a:endParaRPr lang="ru-RU" sz="18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spcAft>
                <a:spcPts val="0"/>
              </a:spcAft>
              <a:buNone/>
            </a:pPr>
            <a:r>
              <a:rPr lang="ru-RU" sz="1800" b="1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Менеджер переводческих проектов</a:t>
            </a:r>
            <a:endParaRPr lang="ru-RU" sz="18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spcAft>
                <a:spcPts val="0"/>
              </a:spcAft>
              <a:buNone/>
            </a:pPr>
            <a:r>
              <a:rPr lang="ru-RU" sz="18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7 922 188 14 96 (</a:t>
            </a:r>
            <a:r>
              <a:rPr lang="ru-RU" sz="18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whatsapp</a:t>
            </a:r>
            <a:r>
              <a:rPr lang="ru-RU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ru-RU" sz="18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telegram</a:t>
            </a:r>
            <a:r>
              <a:rPr lang="ru-RU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l">
              <a:spcAft>
                <a:spcPts val="0"/>
              </a:spcAft>
              <a:buNone/>
            </a:pPr>
            <a:r>
              <a:rPr lang="ru-RU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-mail</a:t>
            </a:r>
            <a:r>
              <a:rPr lang="ru-RU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info@trans-lit.ru</a:t>
            </a:r>
            <a:endParaRPr lang="ru-RU" sz="1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A5DFEC-9288-40E2-A9AF-F953AF7F2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0953" y="1515805"/>
            <a:ext cx="3028084" cy="3002422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6BE72B68-5D08-4AEF-B2CB-FA996000812A}"/>
              </a:ext>
            </a:extLst>
          </p:cNvPr>
          <p:cNvSpPr txBox="1">
            <a:spLocks/>
          </p:cNvSpPr>
          <p:nvPr/>
        </p:nvSpPr>
        <p:spPr>
          <a:xfrm>
            <a:off x="1514042" y="6230524"/>
            <a:ext cx="9664995" cy="719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перевод с уральским характером!</a:t>
            </a:r>
            <a:endParaRPr lang="ru-RU" sz="3200" b="1" dirty="0">
              <a:solidFill>
                <a:srgbClr val="4AB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A9C7CFE-9F5B-4A84-B962-12BAA1851A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4" y="3017015"/>
            <a:ext cx="3002423" cy="300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16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49205C4-0865-4983-AB5E-CC7D337C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945" y="866274"/>
            <a:ext cx="10534109" cy="455362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Кто такой менеджер переводческих проектов, его качества и какие задачи он решает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Анализ переводческого проекта на примере проекта по тематике авиастроение </a:t>
            </a:r>
          </a:p>
          <a:p>
            <a:pPr marL="449263" indent="0"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план, задачи проекта, инструменты для его ведения</a:t>
            </a:r>
          </a:p>
          <a:p>
            <a:pPr marL="449263" indent="0"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проблемы, с которыми менеджер может встретиться в процессе ведения проекта</a:t>
            </a:r>
          </a:p>
          <a:p>
            <a:pPr marL="449263" indent="0"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инсайты, полученные во время работы над проектом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Результаты переводческого проекта и выводы</a:t>
            </a:r>
          </a:p>
          <a:p>
            <a:pPr marL="0" indent="0">
              <a:buNone/>
            </a:pPr>
            <a:endParaRPr lang="ru-RU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ru-RU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563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D3A5B-CB21-4D74-A15A-E94BCB78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611" y="62904"/>
            <a:ext cx="10968895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b="1" i="0" u="none" strike="noStrike" dirty="0">
                <a:solidFill>
                  <a:srgbClr val="0D3955"/>
                </a:solidFill>
                <a:effectLst/>
                <a:latin typeface="Arial" panose="020B0604020202020204" pitchFamily="34" charset="0"/>
              </a:rPr>
              <a:t>Менеджер проектов – кто это?</a:t>
            </a:r>
            <a:endParaRPr lang="ru-RU" b="1" dirty="0">
              <a:solidFill>
                <a:srgbClr val="4ABA4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E4C8D1-9AD5-455D-997E-71A1689A1257}"/>
              </a:ext>
            </a:extLst>
          </p:cNvPr>
          <p:cNvSpPr txBox="1"/>
          <p:nvPr/>
        </p:nvSpPr>
        <p:spPr>
          <a:xfrm>
            <a:off x="443494" y="1079821"/>
            <a:ext cx="10721060" cy="1258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rtl="0">
              <a:lnSpc>
                <a:spcPct val="150000"/>
              </a:lnSpc>
              <a:spcBef>
                <a:spcPts val="0"/>
              </a:spcBef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ru-RU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это специалист, который управляет проектами, это ключевое звено, соединяющее между собой множество процессов и людей. </a:t>
            </a:r>
            <a:br>
              <a:rPr lang="ru-RU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008544F-F830-4321-BC0D-2388A752F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7031" y="2284118"/>
            <a:ext cx="5117938" cy="396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940993-AF06-4825-9D00-1DEEF4C7C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242" y="282753"/>
            <a:ext cx="10515600" cy="90728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 4 качеств менеджера переводческих проектов</a:t>
            </a:r>
            <a:endParaRPr lang="ru-RU" sz="3200" b="1" dirty="0">
              <a:solidFill>
                <a:srgbClr val="4ABA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CF3C22-F027-4077-B54B-AA82EB8AE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/>
            <a:endParaRPr lang="ru-RU" sz="1600" b="1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вести деловые переговоры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Внимательность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Знания и опыт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Готовность учиться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8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D3A5B-CB21-4D74-A15A-E94BCB78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933" y="365125"/>
            <a:ext cx="10968895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b="1" i="0" u="none" strike="noStrike" dirty="0">
                <a:solidFill>
                  <a:srgbClr val="0D3955"/>
                </a:solidFill>
                <a:effectLst/>
                <a:latin typeface="Arial" panose="020B0604020202020204" pitchFamily="34" charset="0"/>
              </a:rPr>
              <a:t>Задачи, которые решает менеджер переводческих проектов</a:t>
            </a:r>
            <a:endParaRPr lang="ru-RU" b="1" dirty="0">
              <a:solidFill>
                <a:srgbClr val="4ABA4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E4C8D1-9AD5-455D-997E-71A1689A1257}"/>
              </a:ext>
            </a:extLst>
          </p:cNvPr>
          <p:cNvSpPr txBox="1"/>
          <p:nvPr/>
        </p:nvSpPr>
        <p:spPr>
          <a:xfrm>
            <a:off x="384905" y="1952018"/>
            <a:ext cx="10721060" cy="2766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3663" indent="260350" algn="l">
              <a:buFont typeface="+mj-lt"/>
              <a:buAutoNum type="arabicPeriod"/>
            </a:pP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Взаимодействие с клиентами;</a:t>
            </a:r>
          </a:p>
          <a:p>
            <a:pPr marL="93663" indent="260350" algn="l">
              <a:buFont typeface="+mj-lt"/>
              <a:buAutoNum type="arabicPeriod"/>
            </a:pP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Оценка проектов и планирование всех работ по нему;</a:t>
            </a:r>
          </a:p>
          <a:p>
            <a:pPr marL="93663" indent="260350" algn="l">
              <a:buFont typeface="+mj-lt"/>
              <a:buAutoNum type="arabicPeriod"/>
            </a:pP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Подбор и распределение исполнителей из имеющейся команды переводчиков, редакторов, корректоров, верстальщиков;</a:t>
            </a:r>
          </a:p>
          <a:p>
            <a:pPr marL="93663" indent="260350" algn="l"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Составление технических заданий</a:t>
            </a: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для исполнителей;</a:t>
            </a:r>
          </a:p>
          <a:p>
            <a:pPr marL="93663" indent="260350" algn="l">
              <a:buFont typeface="+mj-lt"/>
              <a:buAutoNum type="arabicPeriod"/>
            </a:pP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Контроль качества и сроков выполнения проекта;</a:t>
            </a:r>
          </a:p>
          <a:p>
            <a:pPr marL="93663" indent="260350" algn="l"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Финальная сдача проекта и подведение итогов</a:t>
            </a:r>
            <a:endParaRPr lang="ru-RU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rtl="0">
              <a:lnSpc>
                <a:spcPct val="150000"/>
              </a:lnSpc>
              <a:spcBef>
                <a:spcPts val="0"/>
              </a:spcBef>
            </a:pPr>
            <a:br>
              <a:rPr lang="ru-RU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926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ED14D97-A0A2-408A-B2E1-1974DCD157A6}"/>
              </a:ext>
            </a:extLst>
          </p:cNvPr>
          <p:cNvSpPr txBox="1">
            <a:spLocks/>
          </p:cNvSpPr>
          <p:nvPr/>
        </p:nvSpPr>
        <p:spPr>
          <a:xfrm>
            <a:off x="1006642" y="5000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7438610-03BD-46E9-87C6-76A9D87AE0D0}"/>
              </a:ext>
            </a:extLst>
          </p:cNvPr>
          <p:cNvSpPr txBox="1">
            <a:spLocks/>
          </p:cNvSpPr>
          <p:nvPr/>
        </p:nvSpPr>
        <p:spPr>
          <a:xfrm>
            <a:off x="755708" y="362562"/>
            <a:ext cx="10632728" cy="4093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b="1" i="0" u="none" strike="noStrike" dirty="0">
                <a:solidFill>
                  <a:srgbClr val="0D3955"/>
                </a:solidFill>
                <a:effectLst/>
                <a:latin typeface="Arial" panose="020B0604020202020204" pitchFamily="34" charset="0"/>
              </a:rPr>
              <a:t>Анализ переводческого проекта на примере проекта по тематике авиастроение 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6262332"/>
            <a:ext cx="12192000" cy="595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6" b="37629"/>
          <a:stretch/>
        </p:blipFill>
        <p:spPr>
          <a:xfrm>
            <a:off x="4980130" y="6294232"/>
            <a:ext cx="1934016" cy="52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3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D3A5B-CB21-4D74-A15A-E94BCB78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243" y="102635"/>
            <a:ext cx="10968895" cy="1325563"/>
          </a:xfrm>
        </p:spPr>
        <p:txBody>
          <a:bodyPr>
            <a:normAutofit/>
          </a:bodyPr>
          <a:lstStyle/>
          <a:p>
            <a:r>
              <a:rPr lang="ru-RU" sz="3600" b="1" i="0" u="none" strike="noStrike" dirty="0">
                <a:solidFill>
                  <a:srgbClr val="0D3955"/>
                </a:solidFill>
                <a:effectLst/>
                <a:latin typeface="Arial" panose="020B0604020202020204" pitchFamily="34" charset="0"/>
              </a:rPr>
              <a:t>Вводные данные</a:t>
            </a:r>
            <a:endParaRPr lang="ru-RU" b="1" dirty="0">
              <a:solidFill>
                <a:srgbClr val="4ABA46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6270667"/>
            <a:ext cx="11917986" cy="587333"/>
            <a:chOff x="0" y="6270667"/>
            <a:chExt cx="11917986" cy="58733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322445"/>
              <a:ext cx="9664995" cy="53555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56" b="37629"/>
            <a:stretch/>
          </p:blipFill>
          <p:spPr>
            <a:xfrm>
              <a:off x="9983970" y="6270667"/>
              <a:ext cx="1934016" cy="524429"/>
            </a:xfrm>
            <a:prstGeom prst="rect">
              <a:avLst/>
            </a:prstGeom>
          </p:spPr>
        </p:pic>
      </p:grpSp>
      <p:graphicFrame>
        <p:nvGraphicFramePr>
          <p:cNvPr id="10" name="Объект 3">
            <a:extLst>
              <a:ext uri="{FF2B5EF4-FFF2-40B4-BE49-F238E27FC236}">
                <a16:creationId xmlns:a16="http://schemas.microsoft.com/office/drawing/2014/main" id="{77BFFEF1-34AE-49BB-9B3D-5C44E31A35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793134"/>
              </p:ext>
            </p:extLst>
          </p:nvPr>
        </p:nvGraphicFramePr>
        <p:xfrm>
          <a:off x="511628" y="1266312"/>
          <a:ext cx="10959129" cy="4652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5393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 descr="Фоновый значок указателя на временной шкале"/>
          <p:cNvSpPr/>
          <p:nvPr/>
        </p:nvSpPr>
        <p:spPr>
          <a:xfrm>
            <a:off x="454579" y="2932000"/>
            <a:ext cx="2496400" cy="994000"/>
          </a:xfrm>
          <a:prstGeom prst="homePlate">
            <a:avLst>
              <a:gd name="adj" fmla="val 50000"/>
            </a:avLst>
          </a:prstGeom>
          <a:solidFill>
            <a:srgbClr val="4ABA4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500" tIns="162500" rIns="162500" bIns="1625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92D05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4294967295"/>
          </p:nvPr>
        </p:nvSpPr>
        <p:spPr>
          <a:xfrm>
            <a:off x="454564" y="3115400"/>
            <a:ext cx="1940800" cy="627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" sz="2133" dirty="0">
                <a:solidFill>
                  <a:schemeClr val="lt1"/>
                </a:solidFill>
              </a:rPr>
              <a:t>08.09-09.09</a:t>
            </a:r>
            <a:endParaRPr sz="2133" dirty="0">
              <a:solidFill>
                <a:schemeClr val="lt1"/>
              </a:solidFill>
            </a:endParaRPr>
          </a:p>
        </p:txBody>
      </p:sp>
      <p:grpSp>
        <p:nvGrpSpPr>
          <p:cNvPr id="139" name="Google Shape;139;p18"/>
          <p:cNvGrpSpPr/>
          <p:nvPr/>
        </p:nvGrpSpPr>
        <p:grpSpPr>
          <a:xfrm>
            <a:off x="1292360" y="2146954"/>
            <a:ext cx="265200" cy="791541"/>
            <a:chOff x="777447" y="1610215"/>
            <a:chExt cx="198900" cy="593656"/>
          </a:xfrm>
        </p:grpSpPr>
        <p:cxnSp>
          <p:nvCxnSpPr>
            <p:cNvPr id="140" name="Google Shape;140;p18"/>
            <p:cNvCxnSpPr/>
            <p:nvPr/>
          </p:nvCxnSpPr>
          <p:spPr>
            <a:xfrm>
              <a:off x="876909" y="1649171"/>
              <a:ext cx="0" cy="55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1" name="Google Shape;141;p18"/>
            <p:cNvSpPr/>
            <p:nvPr/>
          </p:nvSpPr>
          <p:spPr>
            <a:xfrm>
              <a:off x="777447" y="1610215"/>
              <a:ext cx="198900" cy="1989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42" name="Google Shape;142;p18"/>
          <p:cNvSpPr txBox="1">
            <a:spLocks noGrp="1"/>
          </p:cNvSpPr>
          <p:nvPr>
            <p:ph type="body" idx="4294967295"/>
          </p:nvPr>
        </p:nvSpPr>
        <p:spPr>
          <a:xfrm>
            <a:off x="454564" y="308384"/>
            <a:ext cx="3729600" cy="1208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>
                <a:solidFill>
                  <a:srgbClr val="1F2C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 </a:t>
            </a:r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>
                <a:solidFill>
                  <a:srgbClr val="1F2C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исполнителей</a:t>
            </a:r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>
                <a:solidFill>
                  <a:srgbClr val="1F2C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Согласование с клиентом</a:t>
            </a:r>
            <a:endParaRPr sz="2133" dirty="0">
              <a:solidFill>
                <a:srgbClr val="1F2C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>
                <a:solidFill>
                  <a:srgbClr val="1F2C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Запуск развёрстки </a:t>
            </a:r>
            <a:endParaRPr sz="2133" dirty="0">
              <a:solidFill>
                <a:srgbClr val="1F2C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Google Shape;143;p18" descr="Фоновый значок указателя на временной шкале&#10;"/>
          <p:cNvSpPr/>
          <p:nvPr/>
        </p:nvSpPr>
        <p:spPr>
          <a:xfrm>
            <a:off x="2422739" y="2932000"/>
            <a:ext cx="2734800" cy="994000"/>
          </a:xfrm>
          <a:prstGeom prst="chevron">
            <a:avLst>
              <a:gd name="adj" fmla="val 50000"/>
            </a:avLst>
          </a:prstGeom>
          <a:solidFill>
            <a:srgbClr val="92D05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500" tIns="162500" rIns="162500" bIns="1625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 txBox="1">
            <a:spLocks noGrp="1"/>
          </p:cNvSpPr>
          <p:nvPr>
            <p:ph type="body" idx="4294967295"/>
          </p:nvPr>
        </p:nvSpPr>
        <p:spPr>
          <a:xfrm>
            <a:off x="2835089" y="3115400"/>
            <a:ext cx="1754000" cy="627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" sz="2133" dirty="0">
                <a:solidFill>
                  <a:schemeClr val="lt1"/>
                </a:solidFill>
              </a:rPr>
              <a:t>09.09-11.09</a:t>
            </a:r>
            <a:endParaRPr sz="2133" dirty="0">
              <a:solidFill>
                <a:schemeClr val="lt1"/>
              </a:solidFill>
            </a:endParaRPr>
          </a:p>
        </p:txBody>
      </p:sp>
      <p:grpSp>
        <p:nvGrpSpPr>
          <p:cNvPr id="145" name="Google Shape;145;p18"/>
          <p:cNvGrpSpPr/>
          <p:nvPr/>
        </p:nvGrpSpPr>
        <p:grpSpPr>
          <a:xfrm>
            <a:off x="3579509" y="3918611"/>
            <a:ext cx="265200" cy="791541"/>
            <a:chOff x="2223534" y="2938958"/>
            <a:chExt cx="198900" cy="593656"/>
          </a:xfrm>
        </p:grpSpPr>
        <p:cxnSp>
          <p:nvCxnSpPr>
            <p:cNvPr id="146" name="Google Shape;146;p18"/>
            <p:cNvCxnSpPr/>
            <p:nvPr/>
          </p:nvCxnSpPr>
          <p:spPr>
            <a:xfrm rot="10800000">
              <a:off x="2322997" y="2938958"/>
              <a:ext cx="0" cy="55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7" name="Google Shape;147;p18"/>
            <p:cNvSpPr/>
            <p:nvPr/>
          </p:nvSpPr>
          <p:spPr>
            <a:xfrm rot="10800000" flipH="1">
              <a:off x="2223534" y="3333714"/>
              <a:ext cx="198900" cy="198900"/>
            </a:xfrm>
            <a:prstGeom prst="ellipse">
              <a:avLst/>
            </a:prstGeom>
            <a:solidFill>
              <a:srgbClr val="4ABA4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18"/>
          <p:cNvSpPr txBox="1">
            <a:spLocks noGrp="1"/>
          </p:cNvSpPr>
          <p:nvPr>
            <p:ph type="body" idx="4294967295"/>
          </p:nvPr>
        </p:nvSpPr>
        <p:spPr>
          <a:xfrm>
            <a:off x="1658993" y="4577552"/>
            <a:ext cx="4365600" cy="1208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Запуск перевода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Согласование глоссария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Создание задач исполнителям</a:t>
            </a:r>
            <a:endParaRPr sz="2133" dirty="0"/>
          </a:p>
        </p:txBody>
      </p:sp>
      <p:sp>
        <p:nvSpPr>
          <p:cNvPr id="149" name="Google Shape;149;p18" descr="Фоновый значок указателя на временной шкале&#10;"/>
          <p:cNvSpPr/>
          <p:nvPr/>
        </p:nvSpPr>
        <p:spPr>
          <a:xfrm>
            <a:off x="4629297" y="2932000"/>
            <a:ext cx="2734800" cy="994000"/>
          </a:xfrm>
          <a:prstGeom prst="chevron">
            <a:avLst>
              <a:gd name="adj" fmla="val 50000"/>
            </a:avLst>
          </a:prstGeom>
          <a:solidFill>
            <a:srgbClr val="4ABA4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500" tIns="162500" rIns="162500" bIns="1625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0" name="Google Shape;150;p18"/>
          <p:cNvSpPr txBox="1">
            <a:spLocks noGrp="1"/>
          </p:cNvSpPr>
          <p:nvPr>
            <p:ph type="body" idx="4294967295"/>
          </p:nvPr>
        </p:nvSpPr>
        <p:spPr>
          <a:xfrm>
            <a:off x="5023673" y="3115400"/>
            <a:ext cx="1754000" cy="627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" sz="2133" dirty="0">
                <a:solidFill>
                  <a:schemeClr val="lt1"/>
                </a:solidFill>
              </a:rPr>
              <a:t>10.09.28.09</a:t>
            </a:r>
            <a:endParaRPr sz="2133" dirty="0">
              <a:solidFill>
                <a:schemeClr val="lt1"/>
              </a:solidFill>
            </a:endParaRPr>
          </a:p>
        </p:txBody>
      </p:sp>
      <p:grpSp>
        <p:nvGrpSpPr>
          <p:cNvPr id="151" name="Google Shape;151;p18"/>
          <p:cNvGrpSpPr/>
          <p:nvPr/>
        </p:nvGrpSpPr>
        <p:grpSpPr>
          <a:xfrm>
            <a:off x="5759393" y="2146954"/>
            <a:ext cx="265200" cy="791541"/>
            <a:chOff x="3918084" y="1610215"/>
            <a:chExt cx="198900" cy="593656"/>
          </a:xfrm>
        </p:grpSpPr>
        <p:cxnSp>
          <p:nvCxnSpPr>
            <p:cNvPr id="152" name="Google Shape;152;p18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53" name="Google Shape;153;p18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54" name="Google Shape;154;p18"/>
          <p:cNvSpPr txBox="1">
            <a:spLocks noGrp="1"/>
          </p:cNvSpPr>
          <p:nvPr>
            <p:ph type="body" idx="4294967295"/>
          </p:nvPr>
        </p:nvSpPr>
        <p:spPr>
          <a:xfrm>
            <a:off x="4405459" y="514223"/>
            <a:ext cx="2990400" cy="120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sz="2133" dirty="0"/>
          </a:p>
          <a:p>
            <a:pPr marL="0" indent="0">
              <a:lnSpc>
                <a:spcPct val="100000"/>
              </a:lnSpc>
              <a:buNone/>
            </a:pPr>
            <a:endParaRPr sz="2133" dirty="0"/>
          </a:p>
          <a:p>
            <a:pPr marL="0" indent="0">
              <a:lnSpc>
                <a:spcPct val="100000"/>
              </a:lnSpc>
              <a:buNone/>
            </a:pPr>
            <a:endParaRPr sz="2133" dirty="0"/>
          </a:p>
          <a:p>
            <a:pPr marL="0" indent="0">
              <a:lnSpc>
                <a:spcPct val="100000"/>
              </a:lnSpc>
              <a:buNone/>
            </a:pP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Этап перевода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Параллельная редактура перевода</a:t>
            </a:r>
            <a:endParaRPr sz="2133" dirty="0"/>
          </a:p>
        </p:txBody>
      </p:sp>
      <p:sp>
        <p:nvSpPr>
          <p:cNvPr id="155" name="Google Shape;155;p18" descr="Фоновый значок указателя на временной шкале&#10;"/>
          <p:cNvSpPr/>
          <p:nvPr/>
        </p:nvSpPr>
        <p:spPr>
          <a:xfrm>
            <a:off x="6835857" y="2932000"/>
            <a:ext cx="2734800" cy="994000"/>
          </a:xfrm>
          <a:prstGeom prst="chevron">
            <a:avLst>
              <a:gd name="adj" fmla="val 50000"/>
            </a:avLst>
          </a:prstGeom>
          <a:solidFill>
            <a:srgbClr val="92D05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500" tIns="162500" rIns="162500" bIns="1625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4294967295"/>
          </p:nvPr>
        </p:nvSpPr>
        <p:spPr>
          <a:xfrm>
            <a:off x="7222265" y="3115400"/>
            <a:ext cx="1754000" cy="627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" sz="2133" dirty="0">
                <a:solidFill>
                  <a:schemeClr val="lt1"/>
                </a:solidFill>
              </a:rPr>
              <a:t>23.09-07.10</a:t>
            </a:r>
            <a:endParaRPr sz="2133" b="1" dirty="0">
              <a:solidFill>
                <a:schemeClr val="lt1"/>
              </a:solidFill>
            </a:endParaRPr>
          </a:p>
        </p:txBody>
      </p:sp>
      <p:grpSp>
        <p:nvGrpSpPr>
          <p:cNvPr id="157" name="Google Shape;157;p18"/>
          <p:cNvGrpSpPr/>
          <p:nvPr/>
        </p:nvGrpSpPr>
        <p:grpSpPr>
          <a:xfrm>
            <a:off x="7964093" y="3918611"/>
            <a:ext cx="265200" cy="791541"/>
            <a:chOff x="5958946" y="2938958"/>
            <a:chExt cx="198900" cy="593656"/>
          </a:xfrm>
        </p:grpSpPr>
        <p:cxnSp>
          <p:nvCxnSpPr>
            <p:cNvPr id="158" name="Google Shape;158;p18"/>
            <p:cNvCxnSpPr/>
            <p:nvPr/>
          </p:nvCxnSpPr>
          <p:spPr>
            <a:xfrm rot="10800000">
              <a:off x="6058409" y="2938958"/>
              <a:ext cx="0" cy="55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59" name="Google Shape;159;p18"/>
            <p:cNvSpPr/>
            <p:nvPr/>
          </p:nvSpPr>
          <p:spPr>
            <a:xfrm rot="10800000" flipH="1">
              <a:off x="5958946" y="3333714"/>
              <a:ext cx="198900" cy="198900"/>
            </a:xfrm>
            <a:prstGeom prst="ellipse">
              <a:avLst/>
            </a:prstGeom>
            <a:solidFill>
              <a:srgbClr val="4ABA4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60" name="Google Shape;160;p18"/>
          <p:cNvSpPr txBox="1">
            <a:spLocks noGrp="1"/>
          </p:cNvSpPr>
          <p:nvPr>
            <p:ph type="body" idx="4294967295"/>
          </p:nvPr>
        </p:nvSpPr>
        <p:spPr>
          <a:xfrm>
            <a:off x="6735797" y="4658211"/>
            <a:ext cx="4941200" cy="1208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Этап верстки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Проверка верстки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Финальная проверка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Подсчет статистики по проекту</a:t>
            </a:r>
            <a:endParaRPr sz="2133" dirty="0"/>
          </a:p>
          <a:p>
            <a:pPr marL="0" indent="0">
              <a:lnSpc>
                <a:spcPct val="100000"/>
              </a:lnSpc>
              <a:buNone/>
            </a:pPr>
            <a:endParaRPr sz="2133" dirty="0"/>
          </a:p>
          <a:p>
            <a:pPr marL="0" indent="0">
              <a:lnSpc>
                <a:spcPct val="100000"/>
              </a:lnSpc>
              <a:buNone/>
            </a:pPr>
            <a:endParaRPr sz="2133" dirty="0"/>
          </a:p>
        </p:txBody>
      </p:sp>
      <p:sp>
        <p:nvSpPr>
          <p:cNvPr id="161" name="Google Shape;161;p18" descr="Фоновый значок указателя на временной шкале&#10;"/>
          <p:cNvSpPr/>
          <p:nvPr/>
        </p:nvSpPr>
        <p:spPr>
          <a:xfrm>
            <a:off x="9042417" y="2932000"/>
            <a:ext cx="2734800" cy="994000"/>
          </a:xfrm>
          <a:prstGeom prst="chevron">
            <a:avLst>
              <a:gd name="adj" fmla="val 50000"/>
            </a:avLst>
          </a:prstGeom>
          <a:solidFill>
            <a:srgbClr val="4ABA4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500" tIns="162500" rIns="162500" bIns="1625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2" name="Google Shape;162;p18"/>
          <p:cNvSpPr txBox="1">
            <a:spLocks noGrp="1"/>
          </p:cNvSpPr>
          <p:nvPr>
            <p:ph type="body" idx="4294967295"/>
          </p:nvPr>
        </p:nvSpPr>
        <p:spPr>
          <a:xfrm>
            <a:off x="9482016" y="3115400"/>
            <a:ext cx="1754000" cy="6272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" sz="2133" dirty="0">
                <a:solidFill>
                  <a:schemeClr val="lt1"/>
                </a:solidFill>
              </a:rPr>
              <a:t>08.10</a:t>
            </a:r>
            <a:endParaRPr sz="2133" dirty="0">
              <a:solidFill>
                <a:schemeClr val="lt1"/>
              </a:solidFill>
            </a:endParaRPr>
          </a:p>
        </p:txBody>
      </p:sp>
      <p:grpSp>
        <p:nvGrpSpPr>
          <p:cNvPr id="163" name="Google Shape;163;p18"/>
          <p:cNvGrpSpPr/>
          <p:nvPr/>
        </p:nvGrpSpPr>
        <p:grpSpPr>
          <a:xfrm>
            <a:off x="10226409" y="2146954"/>
            <a:ext cx="265200" cy="791541"/>
            <a:chOff x="3918084" y="1610215"/>
            <a:chExt cx="198900" cy="593656"/>
          </a:xfrm>
        </p:grpSpPr>
        <p:cxnSp>
          <p:nvCxnSpPr>
            <p:cNvPr id="164" name="Google Shape;164;p18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65" name="Google Shape;165;p18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66" name="Google Shape;166;p18"/>
          <p:cNvSpPr txBox="1">
            <a:spLocks noGrp="1"/>
          </p:cNvSpPr>
          <p:nvPr>
            <p:ph type="body" idx="4294967295"/>
          </p:nvPr>
        </p:nvSpPr>
        <p:spPr>
          <a:xfrm>
            <a:off x="8914639" y="514223"/>
            <a:ext cx="2990400" cy="120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Сдача проекта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Закрытие задач</a:t>
            </a:r>
            <a:endParaRPr sz="2133" dirty="0"/>
          </a:p>
          <a:p>
            <a:pPr marL="119996" indent="-249760">
              <a:lnSpc>
                <a:spcPct val="100000"/>
              </a:lnSpc>
              <a:buSzPts val="1600"/>
            </a:pPr>
            <a:r>
              <a:rPr lang="ru" sz="2133" dirty="0"/>
              <a:t>Сверка итогов в 1с</a:t>
            </a:r>
            <a:endParaRPr sz="2133" dirty="0"/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A801E24-4E60-4778-AF7F-7EF54E7219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6" b="37629"/>
          <a:stretch/>
        </p:blipFill>
        <p:spPr>
          <a:xfrm>
            <a:off x="5128992" y="6294232"/>
            <a:ext cx="1934016" cy="5244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ED14D97-A0A2-408A-B2E1-1974DCD157A6}"/>
              </a:ext>
            </a:extLst>
          </p:cNvPr>
          <p:cNvSpPr txBox="1">
            <a:spLocks/>
          </p:cNvSpPr>
          <p:nvPr/>
        </p:nvSpPr>
        <p:spPr>
          <a:xfrm>
            <a:off x="1006642" y="5000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7438610-03BD-46E9-87C6-76A9D87AE0D0}"/>
              </a:ext>
            </a:extLst>
          </p:cNvPr>
          <p:cNvSpPr txBox="1">
            <a:spLocks/>
          </p:cNvSpPr>
          <p:nvPr/>
        </p:nvSpPr>
        <p:spPr>
          <a:xfrm>
            <a:off x="755708" y="362562"/>
            <a:ext cx="10632728" cy="4093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D39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Необходимые инструменты для планирования и ведения проекта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6262332"/>
            <a:ext cx="12192000" cy="595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6" b="37629"/>
          <a:stretch/>
        </p:blipFill>
        <p:spPr>
          <a:xfrm>
            <a:off x="4980130" y="6294232"/>
            <a:ext cx="1934016" cy="52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1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</TotalTime>
  <Words>525</Words>
  <Application>Microsoft Office PowerPoint</Application>
  <PresentationFormat>Широкоэкранный</PresentationFormat>
  <Paragraphs>128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Roboto</vt:lpstr>
      <vt:lpstr>Times New Roman</vt:lpstr>
      <vt:lpstr>Wingdings</vt:lpstr>
      <vt:lpstr>Тема Office</vt:lpstr>
      <vt:lpstr>Geometric</vt:lpstr>
      <vt:lpstr>Специфика работы с крупными переводческими проектами</vt:lpstr>
      <vt:lpstr>Презентация PowerPoint</vt:lpstr>
      <vt:lpstr>Менеджер проектов – кто это?</vt:lpstr>
      <vt:lpstr>Топ 4 качеств менеджера переводческих проектов</vt:lpstr>
      <vt:lpstr>Задачи, которые решает менеджер переводческих проектов</vt:lpstr>
      <vt:lpstr>Презентация PowerPoint</vt:lpstr>
      <vt:lpstr>Вводные данные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Проблемы, с которыми менеджер может встретиться в процессе ведения проекта</vt:lpstr>
      <vt:lpstr>Инсайты проекта</vt:lpstr>
      <vt:lpstr>Результаты проекта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с практикантами в агентстве переводов: практические советы</dc:title>
  <dc:creator>Marina</dc:creator>
  <cp:lastModifiedBy>translit</cp:lastModifiedBy>
  <cp:revision>104</cp:revision>
  <dcterms:created xsi:type="dcterms:W3CDTF">2023-07-31T19:42:45Z</dcterms:created>
  <dcterms:modified xsi:type="dcterms:W3CDTF">2024-07-03T05:58:40Z</dcterms:modified>
</cp:coreProperties>
</file>