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9533" autoAdjust="0"/>
  </p:normalViewPr>
  <p:slideViewPr>
    <p:cSldViewPr snapToGrid="0">
      <p:cViewPr varScale="1">
        <p:scale>
          <a:sx n="64" d="100"/>
          <a:sy n="64" d="100"/>
        </p:scale>
        <p:origin x="97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874506-BD7C-3BDB-5500-8B437AE4DF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FBFCF21-630E-6A98-569C-069E0E8D29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59DEEB-ABFB-C9B0-4E2B-CD927A3C1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38E5F-FB47-47D3-AF4C-DAA0175FC33C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5EB2A1-AE99-8F3F-893D-D0EAD7FE3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B4F9F6-8A03-9594-7BDF-BC90353D9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75CB-6062-4B41-8658-5350BD63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318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D9BE9E-BE4A-CB46-DC14-906C6A1D5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7723C9C-F6CF-3D48-467C-0FAA731057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3A5C42-2E86-1497-5EEE-30F733614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38E5F-FB47-47D3-AF4C-DAA0175FC33C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FB6EC1-016E-FAF9-0F6A-2DDC06B1E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6D2A30-586C-274D-B52A-229D0F8F2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75CB-6062-4B41-8658-5350BD63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62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FF68B53-FBA2-7310-3550-CDB51172BF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5118D91-8460-3AFD-70D9-ECFE6AC253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C384E3-7FED-0FA6-EEC4-8B68DF5C0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38E5F-FB47-47D3-AF4C-DAA0175FC33C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CE8DD1-BB06-F04F-7953-B4725DD7A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ECD623-54A6-8CED-327B-F9B42C30A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75CB-6062-4B41-8658-5350BD63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986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828EB7-37AF-A1A7-25EA-CE55323AA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C79D47-44BF-775B-5129-281B917C25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ED42D9-B1C5-D75F-1021-35C3480FD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38E5F-FB47-47D3-AF4C-DAA0175FC33C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6AFCED-38C9-4A28-9886-2A122BC6D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EBFB67-E853-B6CC-075B-5B2E0A6FC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75CB-6062-4B41-8658-5350BD63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65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A2B98-10AA-9097-6CE0-E417A05E1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479111E-457C-48B6-30C2-1ADBAEDE75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2A3A03-0AB9-A27D-4161-B70ADC1D1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38E5F-FB47-47D3-AF4C-DAA0175FC33C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B33FDF-AC34-C6AA-C5DB-76AD222D8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9C682B5-95EF-FC54-0D89-BA1A3BF7B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75CB-6062-4B41-8658-5350BD63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601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53A382-2A61-2AB8-AC58-F0DB741EE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CC74B1-BEFE-45BF-2A80-79F8D56051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2715C05-CA2A-26C7-5020-7DB1D7E33F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61101A-CCDF-F742-EBC7-56E720D82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38E5F-FB47-47D3-AF4C-DAA0175FC33C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57A8162-2C19-8CC9-4000-E39C9F8E0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F3A3201-40E0-B47B-D9DC-8A9140499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75CB-6062-4B41-8658-5350BD63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811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9C185F-573C-2145-C6A4-EDE862AD6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5FBC051-F459-92A7-93BC-5E5D09E9E3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1B6F75C-A407-8EE8-721B-B944F66C6C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23C56B0-F5F1-5802-9477-8433951D27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7D595C3-6318-79B9-20B0-D0993AA802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D2FA4DD-8622-39DA-D8F6-63C614F85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38E5F-FB47-47D3-AF4C-DAA0175FC33C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D449424-F52E-B841-23A8-F76BB13AD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D6D6118-7A90-AFB5-012A-F9ACA61DC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75CB-6062-4B41-8658-5350BD63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706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4DBA35-5CFC-B098-2501-5466DE116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3F70926-0DDF-2085-F492-A61EE40FF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38E5F-FB47-47D3-AF4C-DAA0175FC33C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86D0BD5-7C7A-6641-4180-AECD4DBEB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FBE9407-3F7E-0B4C-C46A-63CB35005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75CB-6062-4B41-8658-5350BD63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854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EA05D31-8C1D-9DAC-8C32-55341C52C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38E5F-FB47-47D3-AF4C-DAA0175FC33C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A98A8B5-4FD9-860F-9992-B9C8A936E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651D33D-9B89-59F4-EBAC-A100B7F11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75CB-6062-4B41-8658-5350BD63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10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720A90-D3A3-3D9D-0345-C1ED7E249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43611B-CDF4-4544-95E1-4256B960E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476367B-5E77-A946-AF4A-812610E5E7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F899097-2E7D-40E9-0999-8599DB009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38E5F-FB47-47D3-AF4C-DAA0175FC33C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C2A47FE-A08B-2CF3-5B83-62E69E031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694C96D-036F-955A-6F4B-786B50FA5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75CB-6062-4B41-8658-5350BD63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406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42F898-471B-C3AA-AC77-D5B77A868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5089120-FEAF-CD69-2DFD-A087896B07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47DE3BD-7862-9A21-726C-C67B6CF7D7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9B1F776-3127-E749-290C-DCDC175C6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38E5F-FB47-47D3-AF4C-DAA0175FC33C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81F61A7-7393-0DB6-F3CD-7DCBB1275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DB24D06-2F12-3202-DA5F-021EC8A07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75CB-6062-4B41-8658-5350BD63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402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3FDC37-D15E-8E68-FCBE-0E57CC5AD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0429C8-ACE2-5660-8DC3-4755AAF90E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ACC8B1-7089-685A-3576-2071177EE1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38E5F-FB47-47D3-AF4C-DAA0175FC33C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7C7CCB-4113-7E20-D0AB-69757D61E9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5BB4D1-C3E3-8AD0-9951-E328E35A7D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675CB-6062-4B41-8658-5350BD63C9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814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image" Target="../media/image9.png"/><Relationship Id="rId7" Type="http://schemas.openxmlformats.org/officeDocument/2006/relationships/image" Target="../media/image3.jpg"/><Relationship Id="rId2" Type="http://schemas.openxmlformats.org/officeDocument/2006/relationships/hyperlink" Target="mailto:n.mulliadzhanova@g.nsu.ru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pn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F92A91-D535-6E5E-3269-79E1221A5A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063875"/>
          </a:xfrm>
        </p:spPr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024C9C"/>
                </a:solidFill>
                <a:effectLst/>
                <a:highlight>
                  <a:srgbClr val="FFFFFF"/>
                </a:highlight>
                <a:latin typeface="georgia" panose="02040502050405020303" pitchFamily="18" charset="0"/>
              </a:rPr>
              <a:t>Подготовка переводчиков в рамках ДПО: сложности и возможности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6AB7441-897B-85E7-7CEF-B649C01F9C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9163" y="4573588"/>
            <a:ext cx="9144000" cy="1655762"/>
          </a:xfrm>
        </p:spPr>
        <p:txBody>
          <a:bodyPr>
            <a:normAutofit/>
          </a:bodyPr>
          <a:lstStyle/>
          <a:p>
            <a:r>
              <a:rPr lang="ru-RU" sz="2800" dirty="0"/>
              <a:t>к.ф.н., ст. преподаватель НГУ, переводчик-фрилансер</a:t>
            </a:r>
          </a:p>
          <a:p>
            <a:r>
              <a:rPr lang="ru-RU" sz="2800" dirty="0"/>
              <a:t>Н.С. Мулляджанова</a:t>
            </a:r>
          </a:p>
        </p:txBody>
      </p:sp>
      <p:pic>
        <p:nvPicPr>
          <p:cNvPr id="4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C7A379C9-74F6-42B2-2CC4-4E189232A1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76" y="159574"/>
            <a:ext cx="2902433" cy="113186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782DF75-5151-5B84-B827-C5538C2BE7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4063" y="3941091"/>
            <a:ext cx="2400300" cy="280419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05585A5-ED29-5E01-8682-25ABD17B3D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608" y="24727"/>
            <a:ext cx="1887316" cy="188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283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F10FBB-A558-DFA4-B356-5EAC2B68C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Кто мы такие?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E62B5F1-BDAC-FA0F-1ABA-37D89A0D5E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474" y="0"/>
            <a:ext cx="2143125" cy="214312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4B5AE3-E3EE-0F51-7836-CD70541875D7}"/>
              </a:ext>
            </a:extLst>
          </p:cNvPr>
          <p:cNvSpPr txBox="1"/>
          <p:nvPr/>
        </p:nvSpPr>
        <p:spPr>
          <a:xfrm>
            <a:off x="838200" y="1886983"/>
            <a:ext cx="1091564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Новосибирский национальный исследовательский государственный университет, НГУ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ФИЯ с 1999 по 2016</a:t>
            </a:r>
            <a:r>
              <a:rPr lang="en-US" sz="2800" dirty="0"/>
              <a:t> </a:t>
            </a:r>
            <a:r>
              <a:rPr lang="ru-RU" sz="2800" dirty="0"/>
              <a:t>гг., сейчас направление «Лингвистика» в составе Гуманитарного института НГУ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С 2003 г. – второе высшее образование, </a:t>
            </a:r>
            <a:endParaRPr lang="en-US" sz="2800" dirty="0"/>
          </a:p>
          <a:p>
            <a:r>
              <a:rPr lang="en-US" sz="2800" dirty="0"/>
              <a:t>    </a:t>
            </a:r>
            <a:r>
              <a:rPr lang="ru-RU" sz="2800" dirty="0"/>
              <a:t>диплом специалиста, 2 года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Последний выпуск программы второго высшего </a:t>
            </a:r>
            <a:endParaRPr lang="en-US" sz="2800" dirty="0"/>
          </a:p>
          <a:p>
            <a:r>
              <a:rPr lang="ru-RU" sz="2800" dirty="0"/>
              <a:t>образования (уже бакалавриат, 3,5 года) – 2021 г.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С 2020 г. второе высшее образование преобразовано в программу профессиональной переподготовки (ДПО), реализуется в Центре непрерывного образования ГИ</a:t>
            </a:r>
            <a:r>
              <a:rPr lang="ru-RU" sz="3200" dirty="0"/>
              <a:t> НГУ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6578AEF-3B3D-FDEF-F168-5A484D094D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84248"/>
            <a:ext cx="1887316" cy="188731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8D257D9-724D-1FA6-F629-718BB76F24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630" y="3353539"/>
            <a:ext cx="1700213" cy="196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176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53AA09-4E18-1E25-4912-FB90EFE58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Чего мы хотим?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2681EE-5941-3AFF-56C9-77E465745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48963" cy="466725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Готовить переводчиков, которые смогут работать</a:t>
            </a:r>
          </a:p>
          <a:p>
            <a:r>
              <a:rPr lang="ru-RU" dirty="0"/>
              <a:t>Выйти за рамки образовательной программы бакалавриата </a:t>
            </a:r>
          </a:p>
          <a:p>
            <a:r>
              <a:rPr lang="ru-RU" dirty="0"/>
              <a:t>Давать реальные знания, формировать практические навыки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 algn="ctr">
              <a:buNone/>
            </a:pPr>
            <a:r>
              <a:rPr lang="ru-RU" b="1" dirty="0"/>
              <a:t>ППП «Искусство устного и письменного перевода (английский язык)»</a:t>
            </a:r>
          </a:p>
          <a:p>
            <a:r>
              <a:rPr lang="ru-RU" dirty="0"/>
              <a:t>Актуальная программа в соответствии с требованиями рынка, 550 ч.</a:t>
            </a:r>
          </a:p>
          <a:p>
            <a:r>
              <a:rPr lang="ru-RU" dirty="0"/>
              <a:t>Перевод ведут только практикующие переводчики</a:t>
            </a:r>
          </a:p>
          <a:p>
            <a:r>
              <a:rPr lang="ru-RU" dirty="0"/>
              <a:t>Полезные курсы из программы бакалавриата (стилистика, фонетика, грамматика, </a:t>
            </a:r>
            <a:r>
              <a:rPr lang="ru-RU" dirty="0" err="1"/>
              <a:t>лингвострановедение</a:t>
            </a:r>
            <a:r>
              <a:rPr lang="ru-RU" dirty="0"/>
              <a:t>, русский язык)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4B7BA7E-903F-A51E-B309-8412AF4A5D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2" y="84249"/>
            <a:ext cx="1719262" cy="1719262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4CB80743-FE0F-A35D-C66B-15B916C6B9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474" y="0"/>
            <a:ext cx="2143125" cy="2143125"/>
          </a:xfrm>
          <a:prstGeom prst="rect">
            <a:avLst/>
          </a:prstGeom>
        </p:spPr>
      </p:pic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id="{F983CA41-547A-0FA0-1C98-D7BAF8B15C0B}"/>
              </a:ext>
            </a:extLst>
          </p:cNvPr>
          <p:cNvSpPr/>
          <p:nvPr/>
        </p:nvSpPr>
        <p:spPr>
          <a:xfrm>
            <a:off x="5879592" y="3140615"/>
            <a:ext cx="432816" cy="80273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Объект 4">
            <a:extLst>
              <a:ext uri="{FF2B5EF4-FFF2-40B4-BE49-F238E27FC236}">
                <a16:creationId xmlns:a16="http://schemas.microsoft.com/office/drawing/2014/main" id="{A7C003AE-0CA3-D39B-1019-EEBEB027E5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1722" y="15240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555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FF8698-7AFC-4380-DAF4-DA9D5EEF3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Когда мы это хотим?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DFA76BE0-6791-DF43-A5F4-6DC82D9193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60" y="1786898"/>
            <a:ext cx="4429125" cy="492125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5DE35CF-A8EA-CD2F-BADF-ECE84C09BA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2" y="84249"/>
            <a:ext cx="1662111" cy="1662111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3891D4E3-4991-F82D-9D78-64D5FFD1EF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1722" y="66672"/>
            <a:ext cx="2143125" cy="21431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E99F398-CD84-B83E-524E-685B8D2BAC2D}"/>
              </a:ext>
            </a:extLst>
          </p:cNvPr>
          <p:cNvSpPr txBox="1"/>
          <p:nvPr/>
        </p:nvSpPr>
        <p:spPr>
          <a:xfrm>
            <a:off x="3000376" y="2027238"/>
            <a:ext cx="1800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Преподаватели!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BBBBFB-F1D4-E425-7CA7-B0F81BF4FB2C}"/>
              </a:ext>
            </a:extLst>
          </p:cNvPr>
          <p:cNvSpPr txBox="1"/>
          <p:nvPr/>
        </p:nvSpPr>
        <p:spPr>
          <a:xfrm>
            <a:off x="3000376" y="3452888"/>
            <a:ext cx="1800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Обучать переводчиков</a:t>
            </a:r>
            <a:r>
              <a:rPr lang="ru-RU" dirty="0"/>
              <a:t>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DFB59A-B5B3-9EB4-E66F-F02A560D8272}"/>
              </a:ext>
            </a:extLst>
          </p:cNvPr>
          <p:cNvSpPr txBox="1"/>
          <p:nvPr/>
        </p:nvSpPr>
        <p:spPr>
          <a:xfrm>
            <a:off x="3100392" y="5219017"/>
            <a:ext cx="1485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Сейчас!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8162A8B-B6C1-31CF-7B0C-5EDB589B5E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920875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565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2F3EAC-E151-1B98-0208-E4B7636F8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ППП онлайн! С китайским!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323A04-3C66-7AFB-5C90-16F54B8B63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ППП «Письменный и устный перевод (китайский, русский, английский языки)»</a:t>
            </a:r>
          </a:p>
          <a:p>
            <a:r>
              <a:rPr lang="ru-RU" dirty="0"/>
              <a:t>Только практикующие переводчики (лучший устный «китайский» переводчик в Новосибирске)</a:t>
            </a:r>
          </a:p>
          <a:p>
            <a:r>
              <a:rPr lang="ru-RU" dirty="0"/>
              <a:t>Успешный опыт организации программы с английским языком</a:t>
            </a:r>
          </a:p>
          <a:p>
            <a:r>
              <a:rPr lang="ru-RU" dirty="0"/>
              <a:t>Высокий спрос на специалистов</a:t>
            </a:r>
          </a:p>
          <a:p>
            <a:r>
              <a:rPr lang="ru-RU" dirty="0"/>
              <a:t>Высокий спрос на дипломы переводчиков с китайским языком</a:t>
            </a:r>
          </a:p>
          <a:p>
            <a:r>
              <a:rPr lang="ru-RU" dirty="0"/>
              <a:t>Три языка!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5889D85-8E8A-DA0B-AAF2-21D3EE3E9E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2" y="84249"/>
            <a:ext cx="1662111" cy="1662111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3F695D93-7C0A-7149-317D-C33772CB9A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6752" y="81662"/>
            <a:ext cx="2143125" cy="214312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75B108E-ED0C-5967-D0DF-5DA3A0923A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362075"/>
            <a:ext cx="6096000" cy="413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358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F9F9F5-6AA1-586B-FAE6-B9E07AC58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ППП онлайн: что пошло не так?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68AC61-9A13-0E43-0315-39E5D6A002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Не готовы к формату онлайн </a:t>
            </a:r>
          </a:p>
          <a:p>
            <a:pPr marL="0" indent="0">
              <a:buNone/>
            </a:pPr>
            <a:r>
              <a:rPr lang="ru-RU" sz="3200" dirty="0"/>
              <a:t>   (программа для очно-заочного обучения)</a:t>
            </a:r>
          </a:p>
          <a:p>
            <a:r>
              <a:rPr lang="ru-RU" sz="3200" dirty="0"/>
              <a:t>Воронка – 200 человек, записалось – 10, училось – 3, окончили – 2 </a:t>
            </a:r>
          </a:p>
          <a:p>
            <a:r>
              <a:rPr lang="ru-RU" sz="3200" dirty="0"/>
              <a:t>Нет рычагов воздействия, нет контроля, нет прямого контакта</a:t>
            </a:r>
          </a:p>
          <a:p>
            <a:r>
              <a:rPr lang="ru-RU" sz="3200" dirty="0"/>
              <a:t>Особый контингент: действующие переводчики</a:t>
            </a:r>
          </a:p>
          <a:p>
            <a:r>
              <a:rPr lang="ru-RU" sz="3200" dirty="0"/>
              <a:t>Иной профиль выпускника программы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5417C8C-7375-356D-700A-F5608B7A70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2" y="84249"/>
            <a:ext cx="1662111" cy="1662111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E1756900-94D3-6E07-0660-EFD8E1E295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6752" y="81662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974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87AF92-4B22-F79E-4AA7-9721D1E2B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ППП онлайн: работа над ошибками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1A38E5-793D-77C2-3E27-FF6E17E2A0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Меньше очных занятий: только перевод и китайский язык (?)</a:t>
            </a:r>
          </a:p>
          <a:p>
            <a:r>
              <a:rPr lang="ru-RU" dirty="0"/>
              <a:t>Убрать второй язык</a:t>
            </a:r>
          </a:p>
          <a:p>
            <a:r>
              <a:rPr lang="ru-RU" dirty="0"/>
              <a:t>Запись теоретических курсов + разработка заданий с автоматической проверкой</a:t>
            </a:r>
          </a:p>
          <a:p>
            <a:r>
              <a:rPr lang="ru-RU" dirty="0"/>
              <a:t>Сохранить количество часов (544 ч.) за счет самостоятельной работы по прохождению </a:t>
            </a:r>
            <a:r>
              <a:rPr lang="ru-RU" dirty="0" err="1"/>
              <a:t>предзаписанных</a:t>
            </a:r>
            <a:r>
              <a:rPr lang="ru-RU" dirty="0"/>
              <a:t> курсов (в удобное время)</a:t>
            </a:r>
          </a:p>
          <a:p>
            <a:r>
              <a:rPr lang="ru-RU" dirty="0"/>
              <a:t>Разделить онлайн и очно-заочную формы обучения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4F0EF42-E9E9-FF6D-4C9F-9ADED9F3F9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2" y="84249"/>
            <a:ext cx="1662111" cy="1662111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6F60F41E-B5EA-5F7B-994F-F2BE7BA13B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914" y="81662"/>
            <a:ext cx="1743963" cy="174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99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7DA469-25CA-C6B8-C0CA-BA442FC12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ППП: работа над ошибками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096C5E7F-58B9-D769-87A4-9AFE40C162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0943761"/>
              </p:ext>
            </p:extLst>
          </p:nvPr>
        </p:nvGraphicFramePr>
        <p:xfrm>
          <a:off x="838200" y="1825625"/>
          <a:ext cx="10515597" cy="475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1136182695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1145523740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0799914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Принципы организации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Онлайн-обучение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Очно-заочное обучение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600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Для кого?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Профессионалы, действующие переводчики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Студенты, начинающие переводчики, специалисты других областей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0331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Для чего?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Получение диплома, повышение квалификации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Получение первичных навыков и знаний в области перевода, освоение новой профессии, получение дополнительных часов практики перевода, формирование необходимых компетенций сверх программы бакалавриата по переводу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6322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Каким образом?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Записанные курсы, автоматическая проверка</a:t>
                      </a:r>
                    </a:p>
                    <a:p>
                      <a:r>
                        <a:rPr lang="ru-RU" dirty="0"/>
                        <a:t>Живые пары онлайн 1 раз в неделю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18 часов практических занятий+2 часа лекционных занятий в неделю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243960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59EDEE4-C654-7873-2FB6-4C25124DA6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2" y="84249"/>
            <a:ext cx="1662111" cy="1662111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FEE47AC1-6BD4-C2C3-4D8D-EC6FE05AFA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914" y="81662"/>
            <a:ext cx="1743963" cy="174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727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76EF89-CC63-42F9-BD5F-3960C084C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dirty="0"/>
              <a:t>Спасибо за внимание!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FD0559B-5AD2-54E6-BA4F-D7F91127A8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Наталья Мулляджанова, НГУ</a:t>
            </a:r>
          </a:p>
          <a:p>
            <a:r>
              <a:rPr lang="en-US" sz="2800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n.mulliadzhanova@g.nsu.ru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8263338-A7E2-8FC1-7040-2D2F72BC02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354" y="4589463"/>
            <a:ext cx="1341386" cy="134138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098B760-58CF-5849-BAC5-FEE6C0D6F4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10" y="4613443"/>
            <a:ext cx="1341386" cy="134138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3AC04F5-DAEE-4CBE-0CE1-362D25CD18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1434" y="4493573"/>
            <a:ext cx="1649855" cy="1649855"/>
          </a:xfrm>
          <a:prstGeom prst="rect">
            <a:avLst/>
          </a:prstGeom>
        </p:spPr>
      </p:pic>
      <p:pic>
        <p:nvPicPr>
          <p:cNvPr id="10" name="Рисунок 9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EFEC8CF8-2240-91AD-7F05-64968E9F6F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8425" y="202416"/>
            <a:ext cx="2902433" cy="113186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9DF347D-3E4F-DABB-421D-71C1A0E47A4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662" y="4820779"/>
            <a:ext cx="1971077" cy="197107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55F7E94-2FAC-E0FB-32E5-0A3E45D3B2C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96" y="154646"/>
            <a:ext cx="2278505" cy="2661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6490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454</Words>
  <Application>Microsoft Office PowerPoint</Application>
  <PresentationFormat>Широкоэкранный</PresentationFormat>
  <Paragraphs>63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georgia</vt:lpstr>
      <vt:lpstr>Тема Office</vt:lpstr>
      <vt:lpstr>Подготовка переводчиков в рамках ДПО: сложности и возможности</vt:lpstr>
      <vt:lpstr>Кто мы такие?</vt:lpstr>
      <vt:lpstr>Чего мы хотим?</vt:lpstr>
      <vt:lpstr>Когда мы это хотим?</vt:lpstr>
      <vt:lpstr>ППП онлайн! С китайским!</vt:lpstr>
      <vt:lpstr>ППП онлайн: что пошло не так?</vt:lpstr>
      <vt:lpstr>ППП онлайн: работа над ошибками</vt:lpstr>
      <vt:lpstr>ППП: работа над ошибками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Наталья Мулляджанова</dc:creator>
  <cp:lastModifiedBy>Наталья Мулляджанова</cp:lastModifiedBy>
  <cp:revision>1</cp:revision>
  <dcterms:created xsi:type="dcterms:W3CDTF">2024-07-11T10:15:44Z</dcterms:created>
  <dcterms:modified xsi:type="dcterms:W3CDTF">2024-07-11T10:25:41Z</dcterms:modified>
</cp:coreProperties>
</file>