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3" r:id="rId11"/>
    <p:sldId id="271" r:id="rId12"/>
    <p:sldId id="272" r:id="rId13"/>
    <p:sldId id="2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9DBAF84-1C63-4861-84CF-46AC01782DE1}">
          <p14:sldIdLst>
            <p14:sldId id="256"/>
            <p14:sldId id="257"/>
            <p14:sldId id="264"/>
            <p14:sldId id="265"/>
            <p14:sldId id="266"/>
            <p14:sldId id="267"/>
            <p14:sldId id="268"/>
            <p14:sldId id="269"/>
            <p14:sldId id="270"/>
            <p14:sldId id="273"/>
            <p14:sldId id="271"/>
            <p14:sldId id="27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5BA7E-21F0-402A-BDAA-8546BB452DA8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61A06-B84E-4989-AAD1-EDF4F8A76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74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61A06-B84E-4989-AAD1-EDF4F8A7652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551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61A06-B84E-4989-AAD1-EDF4F8A7652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534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61A06-B84E-4989-AAD1-EDF4F8A7652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1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61A06-B84E-4989-AAD1-EDF4F8A7652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02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61A06-B84E-4989-AAD1-EDF4F8A7652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996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61A06-B84E-4989-AAD1-EDF4F8A7652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293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61A06-B84E-4989-AAD1-EDF4F8A7652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94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61A06-B84E-4989-AAD1-EDF4F8A7652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116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61A06-B84E-4989-AAD1-EDF4F8A7652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848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61A06-B84E-4989-AAD1-EDF4F8A7652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841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61A06-B84E-4989-AAD1-EDF4F8A7652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26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10479-E568-4C11-9BC4-F14ABB922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527738-7DB7-4E33-93DC-315C9AFBE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8C6316-F623-4918-BC47-5F354986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7348-7BA7-4F7C-B3C7-BAC1B5DDC47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9636AC-25F9-419C-84B6-EE815A77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BE1C2D-8B51-4FFB-AE3D-78FF3AAE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CEC9-2F67-42E7-92A0-988F7D098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49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87E8E-9058-417A-947B-70DA18451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06A771-CE37-4D26-A5E1-005F06E65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2B632-92E2-4DBA-9C5C-7510391B7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7348-7BA7-4F7C-B3C7-BAC1B5DDC47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0D268E-5E04-45A1-A10C-F99909CB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574D13-21D4-4315-A19D-0BF8BEFB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CEC9-2F67-42E7-92A0-988F7D098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1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F5196A-0F8B-4860-877A-81B4C8C93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37685C-FA86-4235-91B3-EC419598A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556706-53A4-47F4-B4FF-D2CACAF7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7348-7BA7-4F7C-B3C7-BAC1B5DDC47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575657-8297-47A4-ADBB-4977D2F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6AE83C-D385-4849-A28A-21FFC8DB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CEC9-2F67-42E7-92A0-988F7D098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5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F7995-0792-482A-AA62-034E663E3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1B5B96-CD0F-482D-8BA1-5E9C4205C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988A3E-E06A-4FDA-8CFC-06F04C68D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7348-7BA7-4F7C-B3C7-BAC1B5DDC47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D93F8B-077D-4A0C-B7C4-D66FAF05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4F032-2AA5-490B-9CFE-9435E653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CEC9-2F67-42E7-92A0-988F7D098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7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7CE5A-2AEE-4FE7-B545-673E97F65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7834D0-C77E-494F-8162-4716A4FE9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260ABB-915F-45B0-88C6-DF8E5A9F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7348-7BA7-4F7C-B3C7-BAC1B5DDC47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60DAB2-0CBD-4A42-BDD3-943719C2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272BF7-AE17-4411-82A9-AE8A0806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CEC9-2F67-42E7-92A0-988F7D098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5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6EEE3-9F11-4ADD-B9AA-BF046B755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DFFC0D-DAC3-456B-8328-9C6C3C4DC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415C30-121A-4728-AD53-FDF956C62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0B5383-0D54-4A07-B11B-D420A7C3E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7348-7BA7-4F7C-B3C7-BAC1B5DDC47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01481A-7718-4EB2-AB99-15A8365B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0B937F-CF74-4B96-A09D-FE65D1059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CEC9-2F67-42E7-92A0-988F7D098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2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57186-7962-4308-BC58-990DB2AC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EF248A-863B-468E-82F9-FEFB964A7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4D4A81-FDA9-48D4-A814-FED497A74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533324-DA74-4717-A102-77D6F7BBA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6EFC8C-77BB-4CFD-BE9A-130DC1478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8A71D7-38F5-46B3-B887-CEE7CB63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7348-7BA7-4F7C-B3C7-BAC1B5DDC47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76CD3B-4CB1-4027-A26F-7C1288FBD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92F364-18F5-4741-821B-91D673CD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CEC9-2F67-42E7-92A0-988F7D098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6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6B8AE-9336-4690-9497-CC335DAB3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19AA1B-0B78-4A0B-B859-7489E9047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7348-7BA7-4F7C-B3C7-BAC1B5DDC47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00E20B-2F6D-41EC-B5D4-B2BBE8BD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62BEFB-7C1A-4CE9-AAA1-384FEB96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CEC9-2F67-42E7-92A0-988F7D098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3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042FB0-4044-47B1-8741-7514747E6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7348-7BA7-4F7C-B3C7-BAC1B5DDC47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8007D28-6809-41D6-8649-E0E76C599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C4E21C-863F-4D48-96B6-E28002890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CEC9-2F67-42E7-92A0-988F7D098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83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D6CDD-5911-45C6-8AAE-F1ED75F12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7DF5F4-865B-47CA-B4CE-0AF467150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E1B38E-6699-455A-93BE-58D9D6460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98B59E-5971-40F5-8443-3F4FFE0FF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7348-7BA7-4F7C-B3C7-BAC1B5DDC47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C5DE84-47FF-49E4-86BA-5077CB6E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1F96B6-EEA2-4ECA-9D6D-778647FC2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CEC9-2F67-42E7-92A0-988F7D098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44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9515A-7C72-4017-99AB-FD22D9B0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6D7EEF-5998-4AF9-B821-C7D6AEC46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0395F8-997C-4979-B630-97FEAB326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474AA4-A7A1-4A74-A951-6BE07A9B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7348-7BA7-4F7C-B3C7-BAC1B5DDC47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A530DC-8E12-4D50-A8CA-879E4665D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C9E4D9-A0F1-435C-93AA-092BA1194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CEC9-2F67-42E7-92A0-988F7D098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07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86A80-65B0-4D8F-96CA-A94162B5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6278C6-D2D0-424D-8C38-97D68F142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011A5F-FCDF-499E-8BCA-68129A45A4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7348-7BA7-4F7C-B3C7-BAC1B5DDC47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33695A-7709-4DAB-81B7-5C8D9B201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7EFF5F-FF38-4E09-B795-4E9F175E0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FCEC9-2F67-42E7-92A0-988F7D098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43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CACB72-3535-4C1F-B618-F4CBD214F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090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0CF67-1C89-41BC-95A4-AB8E5C05E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952" y="842417"/>
            <a:ext cx="3771009" cy="2586583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Translation Forum Russia 202</a:t>
            </a:r>
            <a:r>
              <a:rPr lang="ru-RU" sz="5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E958C2-253C-45EF-89A3-7F2C28D48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951" y="4271417"/>
            <a:ext cx="3771009" cy="1612930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Международная переводческая конференция</a:t>
            </a:r>
          </a:p>
          <a:p>
            <a:pPr algn="l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16 - 18 августа 2024 г.</a:t>
            </a:r>
          </a:p>
          <a:p>
            <a:pPr algn="l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Самара</a:t>
            </a:r>
          </a:p>
          <a:p>
            <a:pPr algn="l"/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24CD81-1D7D-468D-A19F-50DC7E56C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829" y="581891"/>
            <a:ext cx="5564058" cy="55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C3B5AB-3F67-4FC1-80A4-847DC0B09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273" y="1764852"/>
            <a:ext cx="4234647" cy="3328296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solidFill>
                  <a:srgbClr val="2E6BB2"/>
                </a:solidFill>
              </a:rPr>
              <a:t>СПОНСОР ОНЛАЙН ФОРУМА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rgbClr val="2E6BB2"/>
                </a:solidFill>
              </a:rPr>
              <a:t>(мобильного приложения, онлайн-площадки, нетворкинга)</a:t>
            </a:r>
            <a:br>
              <a:rPr lang="ru-RU" dirty="0">
                <a:solidFill>
                  <a:srgbClr val="2E6BB2"/>
                </a:solidFill>
              </a:rPr>
            </a:br>
            <a:br>
              <a:rPr lang="ru-RU" dirty="0">
                <a:solidFill>
                  <a:srgbClr val="2E6BB2"/>
                </a:solidFill>
              </a:rPr>
            </a:br>
            <a:r>
              <a:rPr lang="ru-RU" dirty="0">
                <a:solidFill>
                  <a:srgbClr val="2E6BB2"/>
                </a:solidFill>
              </a:rPr>
              <a:t>1</a:t>
            </a:r>
            <a:r>
              <a:rPr lang="ru-RU" b="1" dirty="0">
                <a:solidFill>
                  <a:srgbClr val="2E6BB2"/>
                </a:solidFill>
              </a:rPr>
              <a:t>50 000 р.</a:t>
            </a:r>
            <a:br>
              <a:rPr lang="ru-RU" sz="3200" dirty="0">
                <a:solidFill>
                  <a:srgbClr val="2E6BB2"/>
                </a:solidFill>
              </a:rPr>
            </a:br>
            <a:endParaRPr lang="ru-RU" sz="3200" dirty="0">
              <a:solidFill>
                <a:srgbClr val="2E6BB2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1879D6-B64F-4372-882C-FEB9100DC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68249" y="2503254"/>
            <a:ext cx="6839665" cy="2122011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600" dirty="0"/>
              <a:t>Рекламные материалы/буклеты в пакете участника, которые предоставляются самим спонсором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600" dirty="0"/>
              <a:t>Логотип Спонсора на сайте в разделе «Спонсоры», в брошюре, на фото баннере</a:t>
            </a:r>
          </a:p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600" dirty="0"/>
              <a:t>Место под выставочный стенд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600" dirty="0"/>
              <a:t>Бесплатная регистрация 2 участника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DBCCEC-6C4E-4DB8-83F4-0BDB05CDA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6033"/>
            <a:ext cx="12192000" cy="1119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952FF0-7FCB-45C1-84C6-F1FC2CE27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"/>
            <a:ext cx="12192000" cy="11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C3B5AB-3F67-4FC1-80A4-847DC0B09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565" y="2609727"/>
            <a:ext cx="3962401" cy="1638546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rgbClr val="2E6BB2"/>
                </a:solidFill>
              </a:rPr>
              <a:t>СПОНСОРСКИЕ ИДЕИ</a:t>
            </a:r>
            <a:br>
              <a:rPr lang="ru-RU" sz="3200" dirty="0">
                <a:solidFill>
                  <a:srgbClr val="2E6BB2"/>
                </a:solidFill>
              </a:rPr>
            </a:br>
            <a:br>
              <a:rPr lang="ru-RU" sz="3200" dirty="0">
                <a:solidFill>
                  <a:srgbClr val="2E6BB2"/>
                </a:solidFill>
              </a:rPr>
            </a:br>
            <a:r>
              <a:rPr lang="ru-RU" sz="3200" dirty="0">
                <a:solidFill>
                  <a:srgbClr val="2E6BB2"/>
                </a:solidFill>
              </a:rPr>
              <a:t>Открытый пакет</a:t>
            </a:r>
            <a:br>
              <a:rPr lang="ru-RU" sz="3200" dirty="0">
                <a:solidFill>
                  <a:srgbClr val="2E6BB2"/>
                </a:solidFill>
              </a:rPr>
            </a:br>
            <a:endParaRPr lang="ru-RU" sz="3200" dirty="0">
              <a:solidFill>
                <a:srgbClr val="2E6BB2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1879D6-B64F-4372-882C-FEB9100DC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9876" y="1841222"/>
            <a:ext cx="7248940" cy="317737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/>
              <a:t>Содержание спонсорских пакетов может быть скорректировано в соответствии с целями, задачами и индивидуальными потребностями вашей компании. Мы также готовы обсудить специальные проекты в рамках спонсорства TFR 2024.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DBCCEC-6C4E-4DB8-83F4-0BDB05CDA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6033"/>
            <a:ext cx="12192000" cy="1119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952FF0-7FCB-45C1-84C6-F1FC2CE27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"/>
            <a:ext cx="12192000" cy="11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0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671879D6-B64F-4372-882C-FEB9100DC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4950" y="809734"/>
            <a:ext cx="5367131" cy="53519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Трёхдневная программа Форума состоит из докладов, презентаций, мастер-классов, нетворкинг-сессий, пленарных заседаний, панельных дискуссий, круглых столов, языковых секций. </a:t>
            </a:r>
            <a:br>
              <a:rPr lang="ru-RU" sz="2400" dirty="0"/>
            </a:br>
            <a:r>
              <a:rPr lang="ru-RU" sz="2400" dirty="0"/>
              <a:t>Для участников TFR будут организованы экскурсионные программы, Гала-вечер.</a:t>
            </a:r>
          </a:p>
          <a:p>
            <a:pPr>
              <a:lnSpc>
                <a:spcPct val="100000"/>
              </a:lnSpc>
            </a:pPr>
            <a:endParaRPr lang="ru-RU" sz="24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err="1"/>
              <a:t>Translation</a:t>
            </a:r>
            <a:r>
              <a:rPr lang="ru-RU" sz="2400" dirty="0"/>
              <a:t> </a:t>
            </a:r>
            <a:r>
              <a:rPr lang="ru-RU" sz="2400" dirty="0" err="1"/>
              <a:t>Forum</a:t>
            </a:r>
            <a:r>
              <a:rPr lang="ru-RU" sz="2400" dirty="0"/>
              <a:t> </a:t>
            </a:r>
            <a:r>
              <a:rPr lang="ru-RU" sz="2400" dirty="0" err="1"/>
              <a:t>Russia</a:t>
            </a:r>
            <a:r>
              <a:rPr lang="ru-RU" sz="2400" dirty="0"/>
              <a:t> — это возможность найти партнеров и потребителей!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DBCCEC-6C4E-4DB8-83F4-0BDB05CDA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6033"/>
            <a:ext cx="12192000" cy="1119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952FF0-7FCB-45C1-84C6-F1FC2CE27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"/>
            <a:ext cx="12192000" cy="1119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3C39D4-D134-CF43-AE59-0FCFA1A21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9" y="1493534"/>
            <a:ext cx="5866081" cy="387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21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37FFC-B5F1-44BB-A2B5-333FECF1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 организатора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E69E14-6AC4-4D9C-991E-233B26544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32290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ООО «Бизнес-бюро Ассоциации переводчиков»</a:t>
            </a:r>
          </a:p>
          <a:p>
            <a:pPr marL="0" indent="0">
              <a:buNone/>
            </a:pPr>
            <a:r>
              <a:rPr lang="ru-RU" dirty="0"/>
              <a:t>620142, г. Екатеринбург, ул. 8 Марта, д. 51, оф. 607</a:t>
            </a:r>
          </a:p>
          <a:p>
            <a:pPr marL="0" indent="0">
              <a:buNone/>
            </a:pPr>
            <a:r>
              <a:rPr lang="ru-RU" dirty="0"/>
              <a:t>телефон/факс: +7 (343) 237-03-37</a:t>
            </a:r>
          </a:p>
          <a:p>
            <a:pPr marL="0" indent="0">
              <a:buNone/>
            </a:pPr>
            <a:r>
              <a:rPr lang="ru-RU" dirty="0"/>
              <a:t>www.tconference.ru </a:t>
            </a:r>
          </a:p>
          <a:p>
            <a:pPr marL="0" indent="0">
              <a:buNone/>
            </a:pP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tfrconference@gmail.com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095FEC4-9155-4F25-81F4-9C9404C7AA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62" y="1825625"/>
            <a:ext cx="4351338" cy="4351338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DBCCEC-6C4E-4DB8-83F4-0BDB05CDA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6033"/>
            <a:ext cx="12192000" cy="1119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952FF0-7FCB-45C1-84C6-F1FC2CE27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"/>
            <a:ext cx="12192000" cy="11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6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37FFC-B5F1-44BB-A2B5-333FECF1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Спонсорские</a:t>
            </a:r>
            <a:r>
              <a:rPr lang="en-US" dirty="0"/>
              <a:t> возможности на TFR 202</a:t>
            </a:r>
            <a:r>
              <a:rPr lang="ru-RU" dirty="0"/>
              <a:t>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C3B5AB-3F67-4FC1-80A4-847DC0B09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24187"/>
            <a:ext cx="5181600" cy="4351338"/>
          </a:xfrm>
        </p:spPr>
        <p:txBody>
          <a:bodyPr anchor="t">
            <a:normAutofit fontScale="92500" lnSpcReduction="20000"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1800" dirty="0"/>
              <a:t>Заявите</a:t>
            </a:r>
            <a:r>
              <a:rPr lang="en-US" sz="1800" dirty="0"/>
              <a:t> о </a:t>
            </a:r>
            <a:r>
              <a:rPr lang="en-US" sz="1800" dirty="0" err="1"/>
              <a:t>себе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Translation Forum Russia 202</a:t>
            </a:r>
            <a:r>
              <a:rPr lang="ru-RU" sz="1800" dirty="0"/>
              <a:t>4</a:t>
            </a:r>
            <a:r>
              <a:rPr lang="en-US" sz="1800" dirty="0"/>
              <a:t> и </a:t>
            </a:r>
            <a:r>
              <a:rPr lang="en-US" sz="1800" dirty="0" err="1"/>
              <a:t>презентуйте</a:t>
            </a:r>
            <a:r>
              <a:rPr lang="en-US" sz="1800" dirty="0"/>
              <a:t> </a:t>
            </a:r>
            <a:r>
              <a:rPr lang="en-US" sz="1800" dirty="0" err="1"/>
              <a:t>свой</a:t>
            </a:r>
            <a:r>
              <a:rPr lang="en-US" sz="1800" dirty="0"/>
              <a:t> </a:t>
            </a:r>
            <a:r>
              <a:rPr lang="en-US" sz="1800" dirty="0" err="1"/>
              <a:t>бизнес</a:t>
            </a:r>
            <a:r>
              <a:rPr lang="en-US" sz="1800" dirty="0"/>
              <a:t> </a:t>
            </a:r>
            <a:r>
              <a:rPr lang="en-US" sz="1800" dirty="0" err="1"/>
              <a:t>целевой</a:t>
            </a:r>
            <a:r>
              <a:rPr lang="en-US" sz="1800" dirty="0"/>
              <a:t> </a:t>
            </a:r>
            <a:r>
              <a:rPr lang="en-US" sz="1800" dirty="0" err="1"/>
              <a:t>аудитории</a:t>
            </a:r>
            <a:r>
              <a:rPr lang="en-US" sz="1800" dirty="0"/>
              <a:t>, </a:t>
            </a:r>
            <a:r>
              <a:rPr lang="en-US" sz="1800" dirty="0" err="1"/>
              <a:t>вдохновлённой</a:t>
            </a:r>
            <a:r>
              <a:rPr lang="en-US" sz="1800" dirty="0"/>
              <a:t> </a:t>
            </a:r>
            <a:r>
              <a:rPr lang="en-US" sz="1800" dirty="0" err="1"/>
              <a:t>выступлениями</a:t>
            </a:r>
            <a:r>
              <a:rPr lang="en-US" sz="1800" dirty="0"/>
              <a:t> </a:t>
            </a:r>
            <a:r>
              <a:rPr lang="en-US" sz="1800" dirty="0" err="1"/>
              <a:t>экспертов</a:t>
            </a:r>
            <a:r>
              <a:rPr lang="en-US" sz="1800" dirty="0"/>
              <a:t> </a:t>
            </a:r>
            <a:r>
              <a:rPr lang="en-US" sz="1800" dirty="0" err="1"/>
              <a:t>отрасли</a:t>
            </a:r>
            <a:r>
              <a:rPr lang="en-US" sz="1800" dirty="0"/>
              <a:t>; </a:t>
            </a:r>
            <a:endParaRPr lang="ru-RU" sz="1800" dirty="0"/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ru-RU" sz="1050" dirty="0"/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1800" dirty="0" err="1"/>
              <a:t>Выберите</a:t>
            </a:r>
            <a:r>
              <a:rPr lang="en-US" sz="1800" dirty="0"/>
              <a:t> </a:t>
            </a:r>
            <a:r>
              <a:rPr lang="en-US" sz="1800" dirty="0" err="1"/>
              <a:t>свой</a:t>
            </a:r>
            <a:r>
              <a:rPr lang="en-US" sz="1800" dirty="0"/>
              <a:t> </a:t>
            </a:r>
            <a:r>
              <a:rPr lang="en-US" sz="1800" dirty="0" err="1"/>
              <a:t>вариант</a:t>
            </a:r>
            <a:r>
              <a:rPr lang="en-US" sz="1800" dirty="0"/>
              <a:t> </a:t>
            </a:r>
            <a:r>
              <a:rPr lang="en-US" sz="1800" dirty="0" err="1"/>
              <a:t>участия</a:t>
            </a:r>
            <a:r>
              <a:rPr lang="en-US" sz="1800" dirty="0"/>
              <a:t> в </a:t>
            </a:r>
            <a:r>
              <a:rPr lang="ru-RU" sz="1800" dirty="0"/>
              <a:t>ф</a:t>
            </a:r>
            <a:r>
              <a:rPr lang="en-US" sz="1800" dirty="0" err="1"/>
              <a:t>оруме</a:t>
            </a:r>
            <a:r>
              <a:rPr lang="en-US" sz="1800" dirty="0"/>
              <a:t>;</a:t>
            </a:r>
            <a:endParaRPr lang="ru-RU" sz="1800" dirty="0"/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en-US" sz="1050" dirty="0"/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1800" dirty="0"/>
              <a:t>Воспользуйтесь</a:t>
            </a:r>
            <a:r>
              <a:rPr lang="en-US" sz="1800" dirty="0"/>
              <a:t> </a:t>
            </a:r>
            <a:r>
              <a:rPr lang="en-US" sz="1800" dirty="0" err="1"/>
              <a:t>разработанными</a:t>
            </a:r>
            <a:r>
              <a:rPr lang="en-US" sz="1800" dirty="0"/>
              <a:t> </a:t>
            </a:r>
            <a:r>
              <a:rPr lang="en-US" sz="1800" dirty="0" err="1"/>
              <a:t>нами</a:t>
            </a:r>
            <a:r>
              <a:rPr lang="en-US" sz="1800" dirty="0"/>
              <a:t> </a:t>
            </a:r>
            <a:r>
              <a:rPr lang="en-US" sz="1800" dirty="0" err="1"/>
              <a:t>спонсорскими</a:t>
            </a:r>
            <a:r>
              <a:rPr lang="en-US" sz="1800" dirty="0"/>
              <a:t> </a:t>
            </a:r>
            <a:r>
              <a:rPr lang="en-US" sz="1800" dirty="0" err="1"/>
              <a:t>пакетами</a:t>
            </a:r>
            <a:r>
              <a:rPr lang="en-US" sz="1800" dirty="0"/>
              <a:t> </a:t>
            </a:r>
            <a:r>
              <a:rPr lang="en-US" sz="1800" dirty="0" err="1"/>
              <a:t>или</a:t>
            </a:r>
            <a:r>
              <a:rPr lang="en-US" sz="1800" dirty="0"/>
              <a:t> </a:t>
            </a:r>
            <a:r>
              <a:rPr lang="en-US" sz="1800" dirty="0" err="1"/>
              <a:t>выберите</a:t>
            </a:r>
            <a:r>
              <a:rPr lang="ru-RU" sz="1800" dirty="0"/>
              <a:t> те</a:t>
            </a:r>
            <a:r>
              <a:rPr lang="en-US" sz="1800" dirty="0"/>
              <a:t> </a:t>
            </a:r>
            <a:r>
              <a:rPr lang="en-US" sz="1800" dirty="0" err="1"/>
              <a:t>рекламные</a:t>
            </a:r>
            <a:r>
              <a:rPr lang="en-US" sz="1800" dirty="0"/>
              <a:t> </a:t>
            </a:r>
            <a:r>
              <a:rPr lang="en-US" sz="1800" dirty="0" err="1"/>
              <a:t>опции</a:t>
            </a:r>
            <a:r>
              <a:rPr lang="ru-RU" sz="1800" dirty="0"/>
              <a:t>, которые</a:t>
            </a:r>
            <a:r>
              <a:rPr lang="en-US" sz="1800" dirty="0"/>
              <a:t> </a:t>
            </a:r>
            <a:r>
              <a:rPr lang="en-US" sz="1800" dirty="0" err="1"/>
              <a:t>необходимы</a:t>
            </a:r>
            <a:r>
              <a:rPr lang="en-US" sz="1800" dirty="0"/>
              <a:t> </a:t>
            </a:r>
            <a:r>
              <a:rPr lang="en-US" sz="1800" dirty="0" err="1"/>
              <a:t>для</a:t>
            </a:r>
            <a:r>
              <a:rPr lang="en-US" sz="1800" dirty="0"/>
              <a:t> </a:t>
            </a:r>
            <a:r>
              <a:rPr lang="en-US" sz="1800" dirty="0" err="1"/>
              <a:t>продвижения</a:t>
            </a:r>
            <a:r>
              <a:rPr lang="en-US" sz="1800" dirty="0"/>
              <a:t> </a:t>
            </a:r>
            <a:r>
              <a:rPr lang="en-US" sz="1800" dirty="0" err="1"/>
              <a:t>Вашего</a:t>
            </a:r>
            <a:r>
              <a:rPr lang="en-US" sz="1800" dirty="0"/>
              <a:t> </a:t>
            </a:r>
            <a:r>
              <a:rPr lang="en-US" sz="1800" dirty="0" err="1"/>
              <a:t>продукта</a:t>
            </a:r>
            <a:r>
              <a:rPr lang="en-US" sz="1800" dirty="0"/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DBCCEC-6C4E-4DB8-83F4-0BDB05CDA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6033"/>
            <a:ext cx="12192000" cy="1119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952FF0-7FCB-45C1-84C6-F1FC2CE27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"/>
            <a:ext cx="12192000" cy="1119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14D4BF-EFF1-30BC-71DA-47265C0E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563" y="1290659"/>
            <a:ext cx="2079442" cy="27725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93C656-DFBE-7AB9-BECE-11E0DD56D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18" y="1280328"/>
            <a:ext cx="2770095" cy="27829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6C8339C-DF24-455E-70F6-8A401B5D0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06" y="4132269"/>
            <a:ext cx="4050422" cy="254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5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C3B5AB-3F67-4FC1-80A4-847DC0B09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330" y="1790454"/>
            <a:ext cx="3962401" cy="3278913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rgbClr val="2E6BB2"/>
                </a:solidFill>
              </a:rPr>
              <a:t>ВОЗМОЖНОСТИ ДЛЯ ГЕНЕРАЛЬНОГО СПОНСОРА</a:t>
            </a:r>
            <a:br>
              <a:rPr lang="ru-RU" sz="3200" b="1" dirty="0">
                <a:solidFill>
                  <a:srgbClr val="2E6BB2"/>
                </a:solidFill>
              </a:rPr>
            </a:br>
            <a:br>
              <a:rPr lang="ru-RU" sz="3200" b="1" dirty="0">
                <a:solidFill>
                  <a:srgbClr val="2E6BB2"/>
                </a:solidFill>
              </a:rPr>
            </a:br>
            <a:r>
              <a:rPr lang="ru-RU" sz="3200" b="1" dirty="0">
                <a:solidFill>
                  <a:srgbClr val="2E6BB2"/>
                </a:solidFill>
              </a:rPr>
              <a:t>1 пакет</a:t>
            </a:r>
            <a:br>
              <a:rPr lang="ru-RU" sz="3200" b="1" dirty="0">
                <a:solidFill>
                  <a:srgbClr val="2E6BB2"/>
                </a:solidFill>
              </a:rPr>
            </a:br>
            <a:r>
              <a:rPr lang="ru-RU" sz="3200" b="1" dirty="0">
                <a:solidFill>
                  <a:srgbClr val="2E6BB2"/>
                </a:solidFill>
              </a:rPr>
              <a:t>270 000 р.</a:t>
            </a:r>
            <a:endParaRPr lang="ru-RU" sz="3200" dirty="0">
              <a:solidFill>
                <a:srgbClr val="2E6BB2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1879D6-B64F-4372-882C-FEB9100DC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9775" y="235308"/>
            <a:ext cx="7248940" cy="6389205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Рекламные материалы/буклеты в пакете участника, которые предоставляются самим спонсором</a:t>
            </a:r>
          </a:p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Участие в согласовании программы конференции </a:t>
            </a:r>
          </a:p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Проведение одного события в рамках 1 временного слота в деловой или вечерней части мероприятия</a:t>
            </a:r>
          </a:p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Назначение представителя спонсора модератором секции или круглого стола (при наличии компетенций)</a:t>
            </a:r>
          </a:p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Отдельная страница Спонсора на сайте TFR 2024</a:t>
            </a:r>
          </a:p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Логотип Спонсора на сайте в разделе «</a:t>
            </a:r>
            <a:r>
              <a:rPr lang="ru-RU" sz="1400" dirty="0" err="1"/>
              <a:t>Cпонсоры</a:t>
            </a:r>
            <a:r>
              <a:rPr lang="ru-RU" sz="1400" dirty="0"/>
              <a:t>», на фото баннере, в информационных рассылках, на обложке брошюры, в нижней части главной страницы сайта TFR 2024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Большой логотип на баннерах TFR 2024 в основном зале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Отдельный баннер в основном зале</a:t>
            </a:r>
          </a:p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Пресс-релиз о привлечении Спонсора к конференции на сайте (в разделе «Новости»), в социальных сетях, в рассылке</a:t>
            </a:r>
          </a:p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Вступительное слово на открытии конференции (или видеоматериал)</a:t>
            </a:r>
          </a:p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Заключительное слово на закрытии конференции</a:t>
            </a:r>
          </a:p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Место под выставочный стенд</a:t>
            </a:r>
          </a:p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Рекламная страница в брошюре</a:t>
            </a:r>
          </a:p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Бесплатная регистрация 5-х участников</a:t>
            </a:r>
          </a:p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Приглашение на Гала-вечер на 2-х человек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DBCCEC-6C4E-4DB8-83F4-0BDB05CDA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6033"/>
            <a:ext cx="12192000" cy="1119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952FF0-7FCB-45C1-84C6-F1FC2CE27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"/>
            <a:ext cx="12192000" cy="11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4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C3B5AB-3F67-4FC1-80A4-847DC0B09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330" y="1790454"/>
            <a:ext cx="3962401" cy="3278913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rgbClr val="2E6BB2"/>
                </a:solidFill>
              </a:rPr>
              <a:t>ВОЗМОЖНОСТИ ДЛЯ </a:t>
            </a:r>
            <a:br>
              <a:rPr lang="ru-RU" sz="3200" b="1" dirty="0">
                <a:solidFill>
                  <a:srgbClr val="2E6BB2"/>
                </a:solidFill>
              </a:rPr>
            </a:br>
            <a:r>
              <a:rPr lang="ru-RU" sz="3200" b="1" dirty="0">
                <a:solidFill>
                  <a:srgbClr val="2E6BB2"/>
                </a:solidFill>
              </a:rPr>
              <a:t>ЗОЛОТОГО СПОНСОРА</a:t>
            </a:r>
            <a:br>
              <a:rPr lang="en-US" sz="3200" b="1" dirty="0">
                <a:solidFill>
                  <a:srgbClr val="2E6BB2"/>
                </a:solidFill>
              </a:rPr>
            </a:br>
            <a:br>
              <a:rPr lang="ru-RU" sz="3200" b="1" dirty="0">
                <a:solidFill>
                  <a:srgbClr val="2E6BB2"/>
                </a:solidFill>
              </a:rPr>
            </a:br>
            <a:r>
              <a:rPr lang="ru-RU" sz="3200" b="1" dirty="0">
                <a:solidFill>
                  <a:srgbClr val="2E6BB2"/>
                </a:solidFill>
              </a:rPr>
              <a:t>2</a:t>
            </a:r>
            <a:r>
              <a:rPr lang="en-US" sz="3200" b="1" dirty="0">
                <a:solidFill>
                  <a:srgbClr val="2E6BB2"/>
                </a:solidFill>
              </a:rPr>
              <a:t> </a:t>
            </a:r>
            <a:r>
              <a:rPr lang="ru-RU" sz="3200" b="1" dirty="0">
                <a:solidFill>
                  <a:srgbClr val="2E6BB2"/>
                </a:solidFill>
              </a:rPr>
              <a:t>пакета</a:t>
            </a:r>
            <a:br>
              <a:rPr lang="ru-RU" sz="3200" b="1" dirty="0">
                <a:solidFill>
                  <a:srgbClr val="2E6BB2"/>
                </a:solidFill>
              </a:rPr>
            </a:br>
            <a:r>
              <a:rPr lang="ru-RU" sz="3200" b="1" dirty="0">
                <a:solidFill>
                  <a:srgbClr val="2E6BB2"/>
                </a:solidFill>
              </a:rPr>
              <a:t>170 000 р.</a:t>
            </a:r>
            <a:endParaRPr lang="ru-RU" sz="3200" dirty="0">
              <a:solidFill>
                <a:srgbClr val="2E6BB2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1879D6-B64F-4372-882C-FEB9100DC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8652" y="674390"/>
            <a:ext cx="7248940" cy="55110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Рекламные материалы/буклеты в пакете участника, которые предоставляются самим спонсором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Проведение одного события в деловой части мероприятия в рамках 1 временного слота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Назначение представителя спонсора модератором секции или круглого стола (при наличии компетенций)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Отдельная страница Спонсора на сайте TFR 2024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Логотип Спонсора на сайте в разделе «</a:t>
            </a:r>
            <a:r>
              <a:rPr lang="ru-RU" sz="1400" dirty="0" err="1"/>
              <a:t>Cпонсоры</a:t>
            </a:r>
            <a:r>
              <a:rPr lang="ru-RU" sz="1400" dirty="0"/>
              <a:t>», на фото баннере, в информационных рассылках, на обложке брошюры, в нижней части главной страницы сайта TFR 2024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Малый логотип на баннерах TFR 2024 в основном зале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Отдельный баннер в основном зале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Пресс-релиз о привлечении Спонсора к конференции на сайте (в разделе «Новости»), в социальных сетях, в рассылке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Упоминание на открытии и закрытии конференции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Место под выставочный стенд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Рекламная страница в брошюре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Бесплатная регистрация 3-х участников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1 приглашение на Гала-вечер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DBCCEC-6C4E-4DB8-83F4-0BDB05CDA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6033"/>
            <a:ext cx="12192000" cy="1119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952FF0-7FCB-45C1-84C6-F1FC2CE27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"/>
            <a:ext cx="12192000" cy="11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5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C3B5AB-3F67-4FC1-80A4-847DC0B09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330" y="1789543"/>
            <a:ext cx="3962401" cy="3278913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rgbClr val="2E6BB2"/>
                </a:solidFill>
              </a:rPr>
              <a:t>ВОЗМОЖНОСТИ ДЛЯ СЕРЕБРЯНОГО СПОНСОРА (Спонсора потока)</a:t>
            </a:r>
            <a:br>
              <a:rPr lang="ru-RU" sz="3200" b="1" dirty="0">
                <a:solidFill>
                  <a:srgbClr val="2E6BB2"/>
                </a:solidFill>
              </a:rPr>
            </a:br>
            <a:br>
              <a:rPr lang="ru-RU" sz="3200" b="1" dirty="0">
                <a:solidFill>
                  <a:srgbClr val="2E6BB2"/>
                </a:solidFill>
              </a:rPr>
            </a:br>
            <a:r>
              <a:rPr lang="ru-RU" sz="3200" b="1" dirty="0">
                <a:solidFill>
                  <a:srgbClr val="2E6BB2"/>
                </a:solidFill>
              </a:rPr>
              <a:t>4 пакета</a:t>
            </a:r>
            <a:br>
              <a:rPr lang="ru-RU" sz="3200" b="1" dirty="0">
                <a:solidFill>
                  <a:srgbClr val="2E6BB2"/>
                </a:solidFill>
              </a:rPr>
            </a:br>
            <a:r>
              <a:rPr lang="ru-RU" sz="3200" b="1" dirty="0">
                <a:solidFill>
                  <a:srgbClr val="2E6BB2"/>
                </a:solidFill>
              </a:rPr>
              <a:t>120 000 р.</a:t>
            </a:r>
            <a:endParaRPr lang="ru-RU" sz="3200" dirty="0">
              <a:solidFill>
                <a:srgbClr val="2E6BB2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1879D6-B64F-4372-882C-FEB9100DC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9774" y="1168243"/>
            <a:ext cx="7248940" cy="45233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Рекламные материалы/буклеты в пакете участника, которые предоставляются самим спонсором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Проведение одного события в деловой части мероприятия в рамках ½ временного слота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Назначение представителя спонсора модератором секции или круглого стола (при наличии компетенций)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Отдельная страница Спонсора на сайте TFR 2024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Малый логотип на баннерах TFR 2024 в основном зале</a:t>
            </a:r>
          </a:p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Место под выставочный стенд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½ рекламной страницы в брошюре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Бесплатная регистрация 2-х участников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Реклама Спонсора в зале потока (ролл-ап, флаги, раздаточные материалы)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Показ логотипа на экране в зале потока (при наличии экрана)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DBCCEC-6C4E-4DB8-83F4-0BDB05CDA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6033"/>
            <a:ext cx="12192000" cy="1119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952FF0-7FCB-45C1-84C6-F1FC2CE27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"/>
            <a:ext cx="12192000" cy="11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1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C3B5AB-3F67-4FC1-80A4-847DC0B09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452" y="1908726"/>
            <a:ext cx="3962401" cy="3278913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rgbClr val="2E6BB2"/>
                </a:solidFill>
              </a:rPr>
              <a:t>ВОЗМОЖНОСТИ ДЛЯ СПОНСОРА СЕКЦИИ</a:t>
            </a:r>
            <a:br>
              <a:rPr lang="ru-RU" sz="3200" b="1" dirty="0">
                <a:solidFill>
                  <a:srgbClr val="2E6BB2"/>
                </a:solidFill>
              </a:rPr>
            </a:br>
            <a:br>
              <a:rPr lang="ru-RU" sz="3200" b="1" dirty="0">
                <a:solidFill>
                  <a:srgbClr val="2E6BB2"/>
                </a:solidFill>
              </a:rPr>
            </a:br>
            <a:r>
              <a:rPr lang="ru-RU" sz="3200" b="1" dirty="0">
                <a:solidFill>
                  <a:srgbClr val="2E6BB2"/>
                </a:solidFill>
              </a:rPr>
              <a:t>5 пакетов</a:t>
            </a:r>
            <a:br>
              <a:rPr lang="ru-RU" sz="3200" b="1" dirty="0">
                <a:solidFill>
                  <a:srgbClr val="2E6BB2"/>
                </a:solidFill>
              </a:rPr>
            </a:br>
            <a:r>
              <a:rPr lang="ru-RU" sz="3200" b="1" dirty="0">
                <a:solidFill>
                  <a:srgbClr val="2E6BB2"/>
                </a:solidFill>
              </a:rPr>
              <a:t>60 000 р.</a:t>
            </a:r>
            <a:endParaRPr lang="ru-RU" sz="3200" dirty="0">
              <a:solidFill>
                <a:srgbClr val="2E6BB2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1879D6-B64F-4372-882C-FEB9100DC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508" y="1908726"/>
            <a:ext cx="7248940" cy="304054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Рекламные материалы/буклеты в пакете участника, которые предоставляются самим спонсором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Назначение представителя спонсора модератором секции или круглого стола (при наличии компетенций)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Логотип Спонсора на сайте в разделе «</a:t>
            </a:r>
            <a:r>
              <a:rPr lang="ru-RU" sz="1400" dirty="0" err="1"/>
              <a:t>Cпонсоры</a:t>
            </a:r>
            <a:r>
              <a:rPr lang="ru-RU" sz="1400" dirty="0"/>
              <a:t>», в брошюре, на фото баннере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Показ логотипа на экране в зале секции (при наличии экрана)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Реклама Спонсора в зале секции (ролл-ап, флаги, раздаточные материалы)</a:t>
            </a:r>
          </a:p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Место под выставочный стенд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Бесплатная регистрация 1 участника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DBCCEC-6C4E-4DB8-83F4-0BDB05CDA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6033"/>
            <a:ext cx="12192000" cy="1119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952FF0-7FCB-45C1-84C6-F1FC2CE27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"/>
            <a:ext cx="12192000" cy="11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75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C3B5AB-3F67-4FC1-80A4-847DC0B09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2762" y="1450190"/>
            <a:ext cx="4456591" cy="3959441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solidFill>
                  <a:srgbClr val="2E6BB2"/>
                </a:solidFill>
              </a:rPr>
              <a:t>ВОЗМОЖНОСТИ ДЛЯ СПОНСОРА МЕРОПРИЯТИЯ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rgbClr val="2E6BB2"/>
                </a:solidFill>
              </a:rPr>
              <a:t>(</a:t>
            </a:r>
            <a:r>
              <a:rPr lang="ru-RU" b="1" dirty="0">
                <a:solidFill>
                  <a:srgbClr val="2E6BB2"/>
                </a:solidFill>
              </a:rPr>
              <a:t>приветственный коктейль, фуршет мастер-класс, </a:t>
            </a:r>
            <a:br>
              <a:rPr lang="ru-RU" b="1" dirty="0">
                <a:solidFill>
                  <a:srgbClr val="2E6BB2"/>
                </a:solidFill>
              </a:rPr>
            </a:br>
            <a:r>
              <a:rPr lang="ru-RU" b="1" dirty="0">
                <a:solidFill>
                  <a:srgbClr val="2E6BB2"/>
                </a:solidFill>
              </a:rPr>
              <a:t>гала-ужин, партнерский вечер)</a:t>
            </a:r>
            <a:br>
              <a:rPr lang="ru-RU" b="1" dirty="0">
                <a:solidFill>
                  <a:srgbClr val="2E6BB2"/>
                </a:solidFill>
              </a:rPr>
            </a:br>
            <a:br>
              <a:rPr lang="ru-RU" b="1" dirty="0">
                <a:solidFill>
                  <a:srgbClr val="2E6BB2"/>
                </a:solidFill>
              </a:rPr>
            </a:br>
            <a:r>
              <a:rPr lang="ru-RU" b="1" dirty="0">
                <a:solidFill>
                  <a:srgbClr val="2E6BB2"/>
                </a:solidFill>
              </a:rPr>
              <a:t>7 пакетов</a:t>
            </a:r>
            <a:br>
              <a:rPr lang="ru-RU" b="1" dirty="0">
                <a:solidFill>
                  <a:srgbClr val="2E6BB2"/>
                </a:solidFill>
              </a:rPr>
            </a:br>
            <a:r>
              <a:rPr lang="ru-RU" b="1" dirty="0">
                <a:solidFill>
                  <a:srgbClr val="2E6BB2"/>
                </a:solidFill>
              </a:rPr>
              <a:t>50 000 р.</a:t>
            </a:r>
            <a:endParaRPr lang="ru-RU" dirty="0">
              <a:solidFill>
                <a:srgbClr val="2E6BB2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1879D6-B64F-4372-882C-FEB9100DC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6804" y="2301743"/>
            <a:ext cx="6857421" cy="225451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dirty="0"/>
              <a:t>Рекламные материалы/буклеты в пакете участника, которые предоставляются самим спонсором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dirty="0"/>
              <a:t>Логотип Спонсора на сайте в разделе «</a:t>
            </a:r>
            <a:r>
              <a:rPr lang="ru-RU" sz="1600" dirty="0" err="1"/>
              <a:t>Cпонсоры</a:t>
            </a:r>
            <a:r>
              <a:rPr lang="ru-RU" sz="1600" dirty="0"/>
              <a:t>», в брошюре, на фото баннере, в информационных рассылках про мероприятие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dirty="0"/>
              <a:t>Промоакция от спонсора на мероприятии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dirty="0"/>
              <a:t>Бесплатная регистрация 1 участника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DBCCEC-6C4E-4DB8-83F4-0BDB05CDA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6033"/>
            <a:ext cx="12192000" cy="1119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952FF0-7FCB-45C1-84C6-F1FC2CE27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"/>
            <a:ext cx="12192000" cy="11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96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C3B5AB-3F67-4FC1-80A4-847DC0B09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574" y="2114570"/>
            <a:ext cx="3962401" cy="2532971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rgbClr val="2E6BB2"/>
                </a:solidFill>
              </a:rPr>
              <a:t>ВОЗМОЖНОСТИ ДЛЯ ПАРТНЕРА </a:t>
            </a:r>
            <a:br>
              <a:rPr lang="ru-RU" sz="3200" b="1" dirty="0">
                <a:solidFill>
                  <a:srgbClr val="2E6BB2"/>
                </a:solidFill>
              </a:rPr>
            </a:br>
            <a:br>
              <a:rPr lang="ru-RU" sz="3200" b="1" dirty="0">
                <a:solidFill>
                  <a:srgbClr val="2E6BB2"/>
                </a:solidFill>
              </a:rPr>
            </a:br>
            <a:r>
              <a:rPr lang="ru-RU" sz="3200" b="1" dirty="0">
                <a:solidFill>
                  <a:srgbClr val="2E6BB2"/>
                </a:solidFill>
              </a:rPr>
              <a:t>10 пакетов</a:t>
            </a:r>
            <a:br>
              <a:rPr lang="ru-RU" sz="3200" b="1" dirty="0">
                <a:solidFill>
                  <a:srgbClr val="2E6BB2"/>
                </a:solidFill>
              </a:rPr>
            </a:br>
            <a:r>
              <a:rPr lang="ru-RU" sz="3200" b="1" dirty="0">
                <a:solidFill>
                  <a:srgbClr val="2E6BB2"/>
                </a:solidFill>
              </a:rPr>
              <a:t>50 000 р.</a:t>
            </a:r>
            <a:endParaRPr lang="ru-RU" sz="3200" dirty="0">
              <a:solidFill>
                <a:srgbClr val="2E6BB2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1879D6-B64F-4372-882C-FEB9100DC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8753" y="2210458"/>
            <a:ext cx="7248940" cy="243708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dirty="0"/>
              <a:t>Рекламные материалы/буклеты в пакете участника, которые предоставляются самим спонсором</a:t>
            </a:r>
          </a:p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600" dirty="0"/>
              <a:t>Место под выставочный стенд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dirty="0"/>
              <a:t>Логотип Спонсора на сайте в разделе «Партнеры», в брошюре, на фото баннере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dirty="0"/>
              <a:t>Промоакция от Спонсора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dirty="0"/>
              <a:t>Бесплатная регистрация 1 участника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DBCCEC-6C4E-4DB8-83F4-0BDB05CDA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6033"/>
            <a:ext cx="12192000" cy="1119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952FF0-7FCB-45C1-84C6-F1FC2CE27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"/>
            <a:ext cx="12192000" cy="11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1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C3B5AB-3F67-4FC1-80A4-847DC0B09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697" y="2119037"/>
            <a:ext cx="3962401" cy="2621748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rgbClr val="2E6BB2"/>
                </a:solidFill>
              </a:rPr>
              <a:t>ВОЗМОЖНОСТИ ДЛЯ ЭКСПОНЕНТА</a:t>
            </a:r>
            <a:br>
              <a:rPr lang="ru-RU" sz="3200" b="1" dirty="0">
                <a:solidFill>
                  <a:srgbClr val="2E6BB2"/>
                </a:solidFill>
              </a:rPr>
            </a:br>
            <a:br>
              <a:rPr lang="ru-RU" sz="3200" b="1" dirty="0">
                <a:solidFill>
                  <a:srgbClr val="2E6BB2"/>
                </a:solidFill>
              </a:rPr>
            </a:br>
            <a:r>
              <a:rPr lang="ru-RU" sz="3200" b="1" dirty="0">
                <a:solidFill>
                  <a:srgbClr val="2E6BB2"/>
                </a:solidFill>
              </a:rPr>
              <a:t>10 пакетов</a:t>
            </a:r>
            <a:br>
              <a:rPr lang="ru-RU" sz="3200" b="1" dirty="0">
                <a:solidFill>
                  <a:srgbClr val="2E6BB2"/>
                </a:solidFill>
              </a:rPr>
            </a:br>
            <a:r>
              <a:rPr lang="ru-RU" sz="3200" b="1" dirty="0">
                <a:solidFill>
                  <a:srgbClr val="2E6BB2"/>
                </a:solidFill>
              </a:rPr>
              <a:t>50 000 р.</a:t>
            </a:r>
            <a:endParaRPr lang="ru-RU" sz="3200" dirty="0">
              <a:solidFill>
                <a:srgbClr val="2E6BB2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1879D6-B64F-4372-882C-FEB9100DC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897" y="2345849"/>
            <a:ext cx="7248940" cy="216630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dirty="0"/>
              <a:t>Рекламные материалы/буклеты в пакете участника, которые предоставляются самим спонсором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dirty="0"/>
              <a:t>Логотип Спонсора на сайте в разделе «Экспоненты», в брошюре, на фото баннере</a:t>
            </a:r>
            <a:r>
              <a:rPr lang="en-US" sz="1600" dirty="0"/>
              <a:t>, </a:t>
            </a:r>
            <a:r>
              <a:rPr lang="ru-RU" sz="1600" dirty="0"/>
              <a:t>на спонсируемой онлайн-площадке</a:t>
            </a:r>
          </a:p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600" dirty="0"/>
              <a:t>Место под выставочный стенд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dirty="0"/>
              <a:t>Бесплатная регистрация 1 участника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DBCCEC-6C4E-4DB8-83F4-0BDB05CDA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6033"/>
            <a:ext cx="12192000" cy="1119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952FF0-7FCB-45C1-84C6-F1FC2CE27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"/>
            <a:ext cx="12192000" cy="11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179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931</Words>
  <Application>Microsoft Office PowerPoint</Application>
  <PresentationFormat>Широкоэкранный</PresentationFormat>
  <Paragraphs>104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Тема Office</vt:lpstr>
      <vt:lpstr>Translation Forum Russia 2024</vt:lpstr>
      <vt:lpstr>Спонсорские возможности на TFR 2024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 организатора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Translation Forum Russia 2020</dc:title>
  <dc:creator>Лера</dc:creator>
  <cp:lastModifiedBy>Елена Кислова</cp:lastModifiedBy>
  <cp:revision>43</cp:revision>
  <dcterms:created xsi:type="dcterms:W3CDTF">2020-01-13T08:32:46Z</dcterms:created>
  <dcterms:modified xsi:type="dcterms:W3CDTF">2024-01-15T05:48:34Z</dcterms:modified>
</cp:coreProperties>
</file>