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Roboto Thin"/>
      <p:regular r:id="rId18"/>
      <p:bold r:id="rId19"/>
      <p:italic r:id="rId20"/>
      <p:boldItalic r:id="rId21"/>
    </p:embeddedFont>
    <p:embeddedFont>
      <p:font typeface="Roboto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Thin-italic.fntdata"/><Relationship Id="rId22" Type="http://schemas.openxmlformats.org/officeDocument/2006/relationships/font" Target="fonts/Roboto-regular.fntdata"/><Relationship Id="rId21" Type="http://schemas.openxmlformats.org/officeDocument/2006/relationships/font" Target="fonts/RobotoThin-boldItalic.fntdata"/><Relationship Id="rId24" Type="http://schemas.openxmlformats.org/officeDocument/2006/relationships/font" Target="fonts/Roboto-italic.fntdata"/><Relationship Id="rId23" Type="http://schemas.openxmlformats.org/officeDocument/2006/relationships/font" Target="fonts/Robo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RobotoThin-bold.fntdata"/><Relationship Id="rId18" Type="http://schemas.openxmlformats.org/officeDocument/2006/relationships/font" Target="fonts/RobotoThin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91fcb8892b_1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91fcb8892b_1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91fcb8892b_1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91fcb8892b_1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Компани могут даже не знать о </a:t>
            </a:r>
            <a:r>
              <a:rPr lang="ru"/>
              <a:t>существовании</a:t>
            </a:r>
            <a:r>
              <a:rPr lang="ru"/>
              <a:t> готовых коннекторов,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91fcb8892b_1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91fcb8892b_1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91fcb8892b_1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91fcb8892b_1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91fcb8892b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91fcb8892b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2"/>
                </a:solidFill>
              </a:rPr>
              <a:t>Вводный слайд про то клиентов можно привлечь через предложение услуг локализации сайтов.</a:t>
            </a:r>
            <a:endParaRPr sz="14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400">
                <a:solidFill>
                  <a:schemeClr val="dk2"/>
                </a:solidFill>
              </a:rPr>
              <a:t>Если услугу по локализации сайтов предлагает переводческая компания -&gt; убиваем 3х зайцев сразу, т.к. клиент уверен:</a:t>
            </a:r>
            <a:endParaRPr sz="1400">
              <a:solidFill>
                <a:schemeClr val="dk2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-"/>
            </a:pPr>
            <a:r>
              <a:rPr lang="ru" sz="1400">
                <a:solidFill>
                  <a:schemeClr val="dk2"/>
                </a:solidFill>
              </a:rPr>
              <a:t>что контент будет качественно переведен в переводческой компании</a:t>
            </a:r>
            <a:endParaRPr sz="1400">
              <a:solidFill>
                <a:schemeClr val="dk2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-"/>
            </a:pPr>
            <a:r>
              <a:rPr lang="ru" sz="1400">
                <a:solidFill>
                  <a:schemeClr val="dk2"/>
                </a:solidFill>
              </a:rPr>
              <a:t>бюро переводов работает именно в этой области, знает данную терминологию</a:t>
            </a:r>
            <a:endParaRPr sz="1400">
              <a:solidFill>
                <a:schemeClr val="dk2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-"/>
            </a:pPr>
            <a:r>
              <a:rPr lang="ru" sz="1400">
                <a:solidFill>
                  <a:schemeClr val="dk2"/>
                </a:solidFill>
              </a:rPr>
              <a:t>LSP разбирается в локализации сайта, значит, не обязательно нужно обращаться к разработчикам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9077261beb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9077261beb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91fcb8892b_1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91fcb8892b_1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9077261beb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9077261beb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2"/>
                </a:solidFill>
              </a:rPr>
              <a:t>Клиентов на локализацию сайта можно искать и проактивно. Большинство компаний мечтают локализовать свой сайт, но не предпринимают никаких действий для этого. А выйти на новые рынки хотят все. Но есть проблема с просчетом сайтов. Вручную это долго, а конверсия с таких предложений минимальная.</a:t>
            </a:r>
            <a:endParaRPr sz="14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2"/>
                </a:solidFill>
              </a:rPr>
              <a:t>Что делаем: в Smartcat появилась возможность просчитать контент на сайте (при этом ничего не устанавливая на сайт, все в автоматическом режиме, только указав его урл). Smartcat зайдет на сайт, найдет все страницы, составит карту сайта и соберет весь контент со всех страниц, а по итогам выдаст статистику: кол-во слов, символов, повторений и т.д.</a:t>
            </a:r>
            <a:endParaRPr sz="14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2"/>
                </a:solidFill>
              </a:rPr>
              <a:t>Более того, исходя из этого можно сформировать КП клиенту также не выходя из Smartcat.</a:t>
            </a:r>
            <a:endParaRPr sz="14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ru" sz="1400">
                <a:solidFill>
                  <a:schemeClr val="dk2"/>
                </a:solidFill>
              </a:rPr>
              <a:t>Понятно, что из 100 сделанных предложений конверсия в согласие будет небольшая, 2-3%. Но если почти все делается автоматически - почему нет? Сайты, как правило, довольно объемны и контента на них много. + обновления, блоги, новости - постоянный источник новых заказов.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902e1d92c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902e1d92c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91fcb8892b_1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91fcb8892b_1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9077261beb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9077261beb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2"/>
                </a:solidFill>
              </a:rPr>
              <a:t>1. Клиенты: в любом бюро переводов есть несколько сотен (тысяч) клиентов, которые уже работают с вами, либо обращались ранее. Это лояльные клиенты, которые уже пользовались вашими услугами. Конверсия в таких продажах в разы выше, чем продавать совсем холодным.</a:t>
            </a:r>
            <a:endParaRPr sz="14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2"/>
                </a:solidFill>
              </a:rPr>
              <a:t>2. Специализация: услугу по локализации можно предлагать клиентам в холодную из своей отрасли (производство, реклама, юр.услуги и т.д.), просто найдя список сайтов компаний из конкретной сферы и делая им предложения.</a:t>
            </a:r>
            <a:endParaRPr sz="14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2"/>
                </a:solidFill>
              </a:rPr>
              <a:t>Если услугу по локализации сайтов предлагает переводческая компания -&gt; убиваем 3х зайцев сразу, т.к. клиент уверен:</a:t>
            </a:r>
            <a:endParaRPr sz="1400">
              <a:solidFill>
                <a:schemeClr val="dk2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-"/>
            </a:pPr>
            <a:r>
              <a:rPr lang="ru" sz="1400">
                <a:solidFill>
                  <a:schemeClr val="dk2"/>
                </a:solidFill>
              </a:rPr>
              <a:t>что контент будет качественно переведен в переводческой компании</a:t>
            </a:r>
            <a:endParaRPr sz="1400">
              <a:solidFill>
                <a:schemeClr val="dk2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-"/>
            </a:pPr>
            <a:r>
              <a:rPr lang="ru" sz="1400">
                <a:solidFill>
                  <a:schemeClr val="dk2"/>
                </a:solidFill>
              </a:rPr>
              <a:t>бюро переводов работает именно в этой области, знает данную терминологию</a:t>
            </a:r>
            <a:endParaRPr sz="1400">
              <a:solidFill>
                <a:schemeClr val="dk2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-"/>
            </a:pPr>
            <a:r>
              <a:rPr lang="ru" sz="1400">
                <a:solidFill>
                  <a:schemeClr val="dk2"/>
                </a:solidFill>
              </a:rPr>
              <a:t>LSP разбирается в локализации сайта, значит, не обязательно нужно обращаться к разработчикам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902e1d92c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902e1d92c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400">
                <a:solidFill>
                  <a:schemeClr val="dk2"/>
                </a:solidFill>
              </a:rPr>
              <a:t>3. Иностранным компаниям для входа на российский рынок. Таким образом можно получить не только клиента на локализацию сайта, а еще и на весь остальной спектр лингвистических услуг.</a:t>
            </a:r>
            <a:endParaRPr sz="14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400">
                <a:solidFill>
                  <a:schemeClr val="dk2"/>
                </a:solidFill>
              </a:rPr>
              <a:t>При этом важно:</a:t>
            </a:r>
            <a:endParaRPr sz="14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400">
                <a:solidFill>
                  <a:schemeClr val="dk2"/>
                </a:solidFill>
              </a:rPr>
              <a:t>Подготовить не простое КП с 1 вариантом, а гибкое предложение, например:</a:t>
            </a:r>
            <a:endParaRPr sz="1400">
              <a:solidFill>
                <a:schemeClr val="dk2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-"/>
            </a:pPr>
            <a:r>
              <a:rPr lang="ru" sz="1400">
                <a:solidFill>
                  <a:schemeClr val="dk2"/>
                </a:solidFill>
              </a:rPr>
              <a:t>качественный перевод сайта полностью (со всеми стадиями: перевод, редакция, корректура, QA, внедрение и др)</a:t>
            </a:r>
            <a:endParaRPr sz="1400">
              <a:solidFill>
                <a:schemeClr val="dk2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-"/>
            </a:pPr>
            <a:r>
              <a:rPr lang="ru" sz="1400">
                <a:solidFill>
                  <a:schemeClr val="dk2"/>
                </a:solidFill>
              </a:rPr>
              <a:t>качественный перевод 20% контента, остальное МТ + пост-редакция (основные услуги и страницы переводятся идеально, остальной технический контент, либо малопосещаемые переводится дешевле и быстрее, а по мере увеличения его популярности отправляется на качественный перевод)</a:t>
            </a:r>
            <a:endParaRPr sz="1400">
              <a:solidFill>
                <a:schemeClr val="dk2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-"/>
            </a:pPr>
            <a:r>
              <a:rPr lang="ru" sz="1400">
                <a:solidFill>
                  <a:schemeClr val="dk2"/>
                </a:solidFill>
              </a:rPr>
              <a:t>качественный перевод 5% контента, остальное МТ для тестирование нового рынка, что подойдет под любой бюджет. А вообще исследование CSA как раз и говорит о том, что часто достаточно перевести не более 5% для того, чтобы выйти на новый рынок и там тебя поняли. Переводить больше часто не рационально, по крайней мере сразу.</a:t>
            </a:r>
            <a:endParaRPr sz="14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9144000" cy="3723900"/>
          </a:xfrm>
          <a:prstGeom prst="rect">
            <a:avLst/>
          </a:prstGeom>
          <a:solidFill>
            <a:srgbClr val="7E64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395300" y="418800"/>
            <a:ext cx="8403900" cy="26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ru" sz="5700">
                <a:solidFill>
                  <a:srgbClr val="FFFFFF"/>
                </a:solidFill>
                <a:latin typeface="Roboto Thin"/>
                <a:ea typeface="Roboto Thin"/>
                <a:cs typeface="Roboto Thin"/>
                <a:sym typeface="Roboto Thin"/>
              </a:rPr>
              <a:t>Проактивный поиск клиентов, или пособие по выживанию в кризис </a:t>
            </a:r>
            <a:endParaRPr sz="5700">
              <a:solidFill>
                <a:srgbClr val="FFFFFF"/>
              </a:solidFill>
              <a:latin typeface="Roboto Thin"/>
              <a:ea typeface="Roboto Thin"/>
              <a:cs typeface="Roboto Thin"/>
              <a:sym typeface="Roboto Thin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727350" y="4206950"/>
            <a:ext cx="1947300" cy="73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000">
                <a:latin typeface="Roboto"/>
                <a:ea typeface="Roboto"/>
                <a:cs typeface="Roboto"/>
                <a:sym typeface="Roboto"/>
              </a:rPr>
              <a:t>Vitaly Chevela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500"/>
              </a:spcBef>
              <a:spcAft>
                <a:spcPts val="500"/>
              </a:spcAft>
              <a:buNone/>
            </a:pPr>
            <a:r>
              <a:rPr lang="ru" sz="1000">
                <a:latin typeface="Roboto"/>
                <a:ea typeface="Roboto"/>
                <a:cs typeface="Roboto"/>
                <a:sym typeface="Roboto"/>
              </a:rPr>
              <a:t>Product Manager</a:t>
            </a:r>
            <a:endParaRPr b="1" sz="10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20925" y="4633938"/>
            <a:ext cx="978408" cy="16633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1850" y="4004600"/>
            <a:ext cx="978400" cy="97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2"/>
          <p:cNvSpPr txBox="1"/>
          <p:nvPr>
            <p:ph type="title"/>
          </p:nvPr>
        </p:nvSpPr>
        <p:spPr>
          <a:xfrm>
            <a:off x="311700" y="445025"/>
            <a:ext cx="8520600" cy="7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Где взять клиентов на </a:t>
            </a:r>
            <a:r>
              <a:rPr lang="ru"/>
              <a:t>Continuous</a:t>
            </a:r>
            <a:r>
              <a:rPr lang="ru"/>
              <a:t> </a:t>
            </a:r>
            <a:r>
              <a:rPr lang="ru"/>
              <a:t>localization?</a:t>
            </a:r>
            <a:endParaRPr/>
          </a:p>
        </p:txBody>
      </p:sp>
      <p:sp>
        <p:nvSpPr>
          <p:cNvPr id="115" name="Google Shape;115;p22"/>
          <p:cNvSpPr txBox="1"/>
          <p:nvPr>
            <p:ph idx="1" type="body"/>
          </p:nvPr>
        </p:nvSpPr>
        <p:spPr>
          <a:xfrm>
            <a:off x="389875" y="1526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Компании, которые используют такие технологии как: Wordpress, Drupal, Bitrix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Коннекторы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И это еще не все возможности для </a:t>
            </a:r>
            <a:r>
              <a:rPr lang="ru"/>
              <a:t>Continuous</a:t>
            </a:r>
            <a:r>
              <a:rPr lang="ru"/>
              <a:t> localization..</a:t>
            </a:r>
            <a:endParaRPr/>
          </a:p>
        </p:txBody>
      </p:sp>
      <p:sp>
        <p:nvSpPr>
          <p:cNvPr id="121" name="Google Shape;121;p23"/>
          <p:cNvSpPr txBox="1"/>
          <p:nvPr>
            <p:ph idx="1" type="body"/>
          </p:nvPr>
        </p:nvSpPr>
        <p:spPr>
          <a:xfrm>
            <a:off x="311700" y="1677425"/>
            <a:ext cx="8520600" cy="289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Translation Proxy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API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/>
          <p:nvPr/>
        </p:nvSpPr>
        <p:spPr>
          <a:xfrm>
            <a:off x="0" y="0"/>
            <a:ext cx="9144000" cy="3723900"/>
          </a:xfrm>
          <a:prstGeom prst="rect">
            <a:avLst/>
          </a:prstGeom>
          <a:solidFill>
            <a:srgbClr val="7E64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24"/>
          <p:cNvSpPr txBox="1"/>
          <p:nvPr/>
        </p:nvSpPr>
        <p:spPr>
          <a:xfrm>
            <a:off x="395300" y="418800"/>
            <a:ext cx="8403900" cy="26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ru" sz="5700">
                <a:solidFill>
                  <a:srgbClr val="FFFFFF"/>
                </a:solidFill>
                <a:latin typeface="Roboto Thin"/>
                <a:ea typeface="Roboto Thin"/>
                <a:cs typeface="Roboto Thin"/>
                <a:sym typeface="Roboto Thin"/>
              </a:rPr>
              <a:t>Интересно узнать больше? </a:t>
            </a:r>
            <a:endParaRPr sz="5700">
              <a:solidFill>
                <a:srgbClr val="FFFFFF"/>
              </a:solidFill>
              <a:latin typeface="Roboto Thin"/>
              <a:ea typeface="Roboto Thin"/>
              <a:cs typeface="Roboto Thin"/>
              <a:sym typeface="Roboto Thi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ru" sz="5700">
                <a:solidFill>
                  <a:srgbClr val="FFFFFF"/>
                </a:solidFill>
                <a:latin typeface="Roboto Thin"/>
                <a:ea typeface="Roboto Thin"/>
                <a:cs typeface="Roboto Thin"/>
                <a:sym typeface="Roboto Thin"/>
              </a:rPr>
              <a:t>👇</a:t>
            </a:r>
            <a:endParaRPr sz="5700">
              <a:solidFill>
                <a:srgbClr val="FFFFFF"/>
              </a:solidFill>
              <a:latin typeface="Roboto Thin"/>
              <a:ea typeface="Roboto Thin"/>
              <a:cs typeface="Roboto Thin"/>
              <a:sym typeface="Roboto Thin"/>
            </a:endParaRPr>
          </a:p>
        </p:txBody>
      </p:sp>
      <p:sp>
        <p:nvSpPr>
          <p:cNvPr id="128" name="Google Shape;128;p24"/>
          <p:cNvSpPr txBox="1"/>
          <p:nvPr/>
        </p:nvSpPr>
        <p:spPr>
          <a:xfrm>
            <a:off x="342000" y="4479175"/>
            <a:ext cx="6327000" cy="52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ru" sz="1900">
                <a:latin typeface="Roboto"/>
                <a:ea typeface="Roboto"/>
                <a:cs typeface="Roboto"/>
                <a:sym typeface="Roboto"/>
              </a:rPr>
              <a:t>Напишите мне</a:t>
            </a:r>
            <a:r>
              <a:rPr lang="ru" sz="1900">
                <a:latin typeface="Roboto"/>
                <a:ea typeface="Roboto"/>
                <a:cs typeface="Roboto"/>
                <a:sym typeface="Roboto"/>
              </a:rPr>
              <a:t>: </a:t>
            </a:r>
            <a:r>
              <a:rPr b="1" lang="ru" sz="1900">
                <a:latin typeface="Roboto"/>
                <a:ea typeface="Roboto"/>
                <a:cs typeface="Roboto"/>
                <a:sym typeface="Roboto"/>
              </a:rPr>
              <a:t>v.chevela@smartcat.ai </a:t>
            </a:r>
            <a:endParaRPr b="1" sz="19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29" name="Google Shape;129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20925" y="4633938"/>
            <a:ext cx="978408" cy="1663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Привлекаем клиентов предлагая услуги локализации</a:t>
            </a:r>
            <a:endParaRPr/>
          </a:p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Почему локализация?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одно из самых </a:t>
            </a:r>
            <a:r>
              <a:rPr lang="ru"/>
              <a:t>развивающихся</a:t>
            </a:r>
            <a:r>
              <a:rPr lang="ru"/>
              <a:t> направлений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низкая</a:t>
            </a:r>
            <a:r>
              <a:rPr lang="ru"/>
              <a:t> конкуренция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вы поднимете свое </a:t>
            </a:r>
            <a:r>
              <a:rPr lang="ru"/>
              <a:t>агентство</a:t>
            </a:r>
            <a:r>
              <a:rPr lang="ru"/>
              <a:t> на новый уровень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Как то делать?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Блог посты, платная реклама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ru"/>
              <a:t>и самое главное </a:t>
            </a:r>
            <a:r>
              <a:rPr b="1" lang="ru"/>
              <a:t>использовать</a:t>
            </a:r>
            <a:r>
              <a:rPr b="1" lang="ru"/>
              <a:t> технологии, о которых мы расскажем дальше</a:t>
            </a:r>
            <a:endParaRPr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Почему компании не локализуют сайты? </a:t>
            </a:r>
            <a:endParaRPr/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440900" y="1295725"/>
            <a:ext cx="4260300" cy="107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Причина 1.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ru"/>
              <a:t>Они не понимают зачем это нужно?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440900" y="2318775"/>
            <a:ext cx="8049000" cy="237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Решение - убедить их что это необходимо</a:t>
            </a:r>
            <a:endParaRPr/>
          </a:p>
          <a:p>
            <a:pPr indent="-304800" lvl="0" marL="457200" rtl="0" algn="l">
              <a:spcBef>
                <a:spcPts val="1600"/>
              </a:spcBef>
              <a:spcAft>
                <a:spcPts val="0"/>
              </a:spcAft>
              <a:buSzPts val="1200"/>
              <a:buChar char="-"/>
            </a:pPr>
            <a:r>
              <a:rPr lang="ru" sz="1200"/>
              <a:t>40% не купят продукт на сайте, который не на их родном языке исследование CSA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ru" sz="1200"/>
              <a:t>76% выберут из двух одинковых продуктов покупку на там сайте, котрый локализован на их родной язык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ru" sz="1200"/>
              <a:t>41% не купят продукт если </a:t>
            </a:r>
            <a:r>
              <a:rPr lang="ru" sz="1200"/>
              <a:t>инструкции</a:t>
            </a:r>
            <a:r>
              <a:rPr lang="ru" sz="1200"/>
              <a:t> не на их родном языке</a:t>
            </a:r>
            <a:endParaRPr sz="1200"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ru" sz="1200"/>
              <a:t>Исследование CSA - “Can’t Read - Won’t buy”, July 2020 </a:t>
            </a:r>
            <a:endParaRPr sz="1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445025"/>
            <a:ext cx="4457500" cy="37688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Почему компании не локализуют сайты? </a:t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440900" y="1182750"/>
            <a:ext cx="7674300" cy="315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Они </a:t>
            </a:r>
            <a:r>
              <a:rPr lang="ru"/>
              <a:t>понимают</a:t>
            </a:r>
            <a:r>
              <a:rPr lang="ru"/>
              <a:t>, что это нужно, но: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не знают как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не имеют ресурсов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нет времени </a:t>
            </a:r>
            <a:endParaRPr/>
          </a:p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556225" y="2789525"/>
            <a:ext cx="7857900" cy="21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Решение - Просчет сайта с помощью Smartcat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Как это работает?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вы указываете url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Smartcat анализирует сайт и соберет весь контент всех страниц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Smartcat выдаст статистику кол-во слов, символов, повторений 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Как сделать просчет сайта</a:t>
            </a:r>
            <a:endParaRPr/>
          </a:p>
        </p:txBody>
      </p:sp>
      <p:sp>
        <p:nvSpPr>
          <p:cNvPr id="91" name="Google Shape;91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ru"/>
              <a:t>Пара картинок/ слайдов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Как сделать квоту (КП) клиенту из Smartcat</a:t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ru"/>
              <a:t>Пара картинок/ слайдов как подготовить квоту на основании просчета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Просчитали сайт, что дальше? </a:t>
            </a:r>
            <a:endParaRPr/>
          </a:p>
        </p:txBody>
      </p:sp>
      <p:sp>
        <p:nvSpPr>
          <p:cNvPr id="103" name="Google Shape;103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ru"/>
              <a:t>Предлагаем текущим клиентам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ru"/>
              <a:t>Отбираем</a:t>
            </a:r>
            <a:r>
              <a:rPr lang="ru"/>
              <a:t> потенциальных клиентов по отрасли вашей специализации и готовим КП.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ru"/>
              <a:t>Предлагаем Иностранным компаниям для входа на российский рынок. </a:t>
            </a:r>
            <a:endParaRPr sz="1400"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 sz="1400"/>
              <a:t>Бонус! Вы получите не только клиента на локализацию сайта, но и на весь остальной спектр лингвистических услуг.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Что важно при подготовке предложения? Спойлер! Оно должно быть гибкое</a:t>
            </a:r>
            <a:endParaRPr/>
          </a:p>
        </p:txBody>
      </p:sp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311700" y="1380675"/>
            <a:ext cx="8520600" cy="355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 sz="1400"/>
              <a:t>Вариант 1. качественный перевод сайта полностью (со всеми стадиями: перевод, редакция, корректура, QA, внедрение и др)</a:t>
            </a:r>
            <a:endParaRPr sz="1400"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 sz="1400"/>
              <a:t>Вариант 2. качественный перевод 20% контента, остальное МТ + пост-редакция (основные услуги и страницы переводятся идеально, остальной технический контент, либо малопосещаемые переводится дешевле и быстрее, а по мере увеличения его популярности отправляется на качественный перевод)</a:t>
            </a:r>
            <a:endParaRPr sz="1400"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ru" sz="1400"/>
              <a:t>Вариант 3. качественный перевод 5% контента (исследование CSA), остальное МТ для тестирование нового рынка, что подойдет под любой бюджет.</a:t>
            </a:r>
            <a:endParaRPr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