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71" r:id="rId17"/>
    <p:sldId id="272" r:id="rId18"/>
    <p:sldId id="275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604A"/>
    <a:srgbClr val="625B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111" y="9321800"/>
            <a:ext cx="361877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457421" y="3822700"/>
            <a:ext cx="2806321" cy="1369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0227" y="1480457"/>
            <a:ext cx="11789229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cs typeface="Arial" panose="020B0604020202020204" pitchFamily="34" charset="0"/>
              </a:rPr>
              <a:t>Военный перевод представляет </a:t>
            </a:r>
            <a:r>
              <a:rPr lang="ru-RU" sz="3200" dirty="0" smtClean="0">
                <a:cs typeface="Arial" panose="020B0604020202020204" pitchFamily="34" charset="0"/>
              </a:rPr>
              <a:t>собой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ru-RU" sz="3200" dirty="0" smtClean="0">
                <a:cs typeface="Arial" panose="020B0604020202020204" pitchFamily="34" charset="0"/>
              </a:rPr>
              <a:t>один </a:t>
            </a:r>
            <a:r>
              <a:rPr lang="ru-RU" sz="3200" dirty="0">
                <a:cs typeface="Arial" panose="020B0604020202020204" pitchFamily="34" charset="0"/>
              </a:rPr>
              <a:t>из видов специального перевода с ярко </a:t>
            </a:r>
            <a:r>
              <a:rPr lang="ru-RU" sz="3200" dirty="0" smtClean="0">
                <a:cs typeface="Arial" panose="020B0604020202020204" pitchFamily="34" charset="0"/>
              </a:rPr>
              <a:t>выраженной военной коммуникативной функцие</a:t>
            </a:r>
            <a:r>
              <a:rPr lang="ru-RU" sz="3200" dirty="0">
                <a:cs typeface="Arial" panose="020B0604020202020204" pitchFamily="34" charset="0"/>
              </a:rPr>
              <a:t>й</a:t>
            </a:r>
            <a:r>
              <a:rPr lang="ru-RU" sz="3200" dirty="0" smtClean="0">
                <a:cs typeface="Arial" panose="020B0604020202020204" pitchFamily="34" charset="0"/>
              </a:rPr>
              <a:t>. Отличительной чертой военного </a:t>
            </a:r>
            <a:r>
              <a:rPr lang="ru-RU" sz="3200" dirty="0">
                <a:cs typeface="Arial" panose="020B0604020202020204" pitchFamily="34" charset="0"/>
              </a:rPr>
              <a:t>перевода является большая </a:t>
            </a:r>
            <a:r>
              <a:rPr lang="ru-RU" sz="3200" dirty="0" err="1">
                <a:cs typeface="Arial" panose="020B0604020202020204" pitchFamily="34" charset="0"/>
              </a:rPr>
              <a:t>терминологичность</a:t>
            </a:r>
            <a:r>
              <a:rPr lang="ru-RU" sz="3200" dirty="0">
                <a:cs typeface="Arial" panose="020B0604020202020204" pitchFamily="34" charset="0"/>
              </a:rPr>
              <a:t> и предельно точное, четкое изложение материала при относительном отсутствии образно-эмоциональных выразительных средств (</a:t>
            </a:r>
            <a:r>
              <a:rPr lang="ru-RU" sz="3200" dirty="0" err="1">
                <a:cs typeface="Arial" panose="020B0604020202020204" pitchFamily="34" charset="0"/>
              </a:rPr>
              <a:t>Нелюбин</a:t>
            </a:r>
            <a:r>
              <a:rPr lang="ru-RU" sz="3200" dirty="0">
                <a:cs typeface="Arial" panose="020B0604020202020204" pitchFamily="34" charset="0"/>
              </a:rPr>
              <a:t> Л.Л. Толковый </a:t>
            </a:r>
            <a:r>
              <a:rPr lang="ru-RU" sz="3200" dirty="0" err="1">
                <a:cs typeface="Arial" panose="020B0604020202020204" pitchFamily="34" charset="0"/>
              </a:rPr>
              <a:t>переводоведческий</a:t>
            </a:r>
            <a:r>
              <a:rPr lang="ru-RU" sz="3200" dirty="0">
                <a:cs typeface="Arial" panose="020B0604020202020204" pitchFamily="34" charset="0"/>
              </a:rPr>
              <a:t> словарь)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1104900" y="2304143"/>
            <a:ext cx="10795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3305">
              <a:spcBef>
                <a:spcPts val="2900"/>
              </a:spcBef>
              <a:buSzPct val="100000"/>
              <a:buFont typeface="Wingdings" panose="05000000000000000000" pitchFamily="2" charset="2"/>
              <a:buChar char="Ø"/>
              <a:defRPr sz="3348"/>
            </a:pPr>
            <a:r>
              <a:rPr sz="2232" dirty="0" smtClean="0"/>
              <a:t>в </a:t>
            </a:r>
            <a:r>
              <a:rPr sz="2232" dirty="0" err="1"/>
              <a:t>испанском</a:t>
            </a:r>
            <a:r>
              <a:rPr sz="2232" dirty="0"/>
              <a:t> </a:t>
            </a:r>
            <a:r>
              <a:rPr sz="2232" dirty="0" err="1"/>
              <a:t>языке</a:t>
            </a:r>
            <a:r>
              <a:rPr sz="2232" dirty="0"/>
              <a:t> </a:t>
            </a:r>
            <a:r>
              <a:rPr sz="2232" dirty="0" err="1"/>
              <a:t>значительное</a:t>
            </a:r>
            <a:r>
              <a:rPr sz="2232" dirty="0"/>
              <a:t> </a:t>
            </a:r>
            <a:r>
              <a:rPr sz="2232" dirty="0" err="1"/>
              <a:t>наличие</a:t>
            </a:r>
            <a:r>
              <a:rPr sz="2232" dirty="0"/>
              <a:t> </a:t>
            </a:r>
            <a:r>
              <a:rPr sz="2232" dirty="0" err="1"/>
              <a:t>безэквивалентных</a:t>
            </a:r>
            <a:r>
              <a:rPr sz="2232" dirty="0"/>
              <a:t> </a:t>
            </a:r>
            <a:r>
              <a:rPr sz="2232" dirty="0" err="1"/>
              <a:t>терминов</a:t>
            </a:r>
            <a:r>
              <a:rPr sz="2232" dirty="0"/>
              <a:t> </a:t>
            </a:r>
            <a:r>
              <a:rPr sz="2232" dirty="0" err="1"/>
              <a:t>со</a:t>
            </a:r>
            <a:r>
              <a:rPr sz="2232" dirty="0"/>
              <a:t> </a:t>
            </a:r>
            <a:r>
              <a:rPr sz="2232" dirty="0" err="1"/>
              <a:t>специфическими</a:t>
            </a:r>
            <a:r>
              <a:rPr sz="2232" dirty="0"/>
              <a:t> </a:t>
            </a:r>
            <a:r>
              <a:rPr sz="2232" dirty="0" err="1"/>
              <a:t>военными</a:t>
            </a:r>
            <a:r>
              <a:rPr sz="2232" dirty="0"/>
              <a:t> </a:t>
            </a:r>
            <a:r>
              <a:rPr sz="2232" dirty="0" err="1" smtClean="0"/>
              <a:t>значениями</a:t>
            </a:r>
            <a:r>
              <a:rPr lang="ru-RU" sz="2232" dirty="0" smtClean="0"/>
              <a:t> </a:t>
            </a:r>
          </a:p>
          <a:p>
            <a:pPr defTabSz="543305">
              <a:spcBef>
                <a:spcPts val="2900"/>
              </a:spcBef>
              <a:buSzPct val="100000"/>
              <a:buFont typeface="Wingdings" panose="05000000000000000000" pitchFamily="2" charset="2"/>
              <a:buChar char="Ø"/>
              <a:defRPr sz="3348"/>
            </a:pPr>
            <a:r>
              <a:rPr sz="2232" dirty="0" err="1" smtClean="0"/>
              <a:t>различия</a:t>
            </a:r>
            <a:r>
              <a:rPr sz="2232" dirty="0" smtClean="0"/>
              <a:t> </a:t>
            </a:r>
            <a:r>
              <a:rPr sz="2232" dirty="0"/>
              <a:t>в </a:t>
            </a:r>
            <a:r>
              <a:rPr sz="2232" dirty="0" err="1"/>
              <a:t>системе</a:t>
            </a:r>
            <a:r>
              <a:rPr sz="2232" dirty="0"/>
              <a:t> </a:t>
            </a:r>
            <a:r>
              <a:rPr sz="2232" dirty="0" err="1"/>
              <a:t>воинских</a:t>
            </a:r>
            <a:r>
              <a:rPr sz="2232" dirty="0"/>
              <a:t> </a:t>
            </a:r>
            <a:r>
              <a:rPr sz="2232" dirty="0" err="1" smtClean="0"/>
              <a:t>званий</a:t>
            </a:r>
            <a:r>
              <a:rPr lang="en-US" sz="2232" dirty="0" smtClean="0"/>
              <a:t> </a:t>
            </a:r>
            <a:r>
              <a:rPr lang="ru-RU" sz="2232" dirty="0" smtClean="0"/>
              <a:t>или должностей </a:t>
            </a:r>
            <a:r>
              <a:rPr sz="2232" dirty="0" smtClean="0"/>
              <a:t>(</a:t>
            </a:r>
            <a:r>
              <a:rPr sz="2232" dirty="0"/>
              <a:t>General de </a:t>
            </a:r>
            <a:r>
              <a:rPr sz="2232" dirty="0" err="1"/>
              <a:t>división</a:t>
            </a:r>
            <a:r>
              <a:rPr sz="2232" dirty="0"/>
              <a:t> </a:t>
            </a:r>
            <a:r>
              <a:rPr sz="2232"/>
              <a:t>- </a:t>
            </a:r>
            <a:r>
              <a:rPr sz="2232" smtClean="0"/>
              <a:t> </a:t>
            </a:r>
            <a:r>
              <a:rPr sz="2232" dirty="0"/>
              <a:t>“</a:t>
            </a:r>
            <a:r>
              <a:rPr sz="2232" dirty="0" err="1"/>
              <a:t>генерал-лейтенант</a:t>
            </a:r>
            <a:r>
              <a:rPr sz="2232" dirty="0"/>
              <a:t>”, “</a:t>
            </a:r>
            <a:r>
              <a:rPr sz="2232" dirty="0" err="1"/>
              <a:t>teniente</a:t>
            </a:r>
            <a:r>
              <a:rPr sz="2232" dirty="0"/>
              <a:t> general” - </a:t>
            </a:r>
            <a:r>
              <a:rPr sz="2232" dirty="0" err="1"/>
              <a:t>генерал-полковник</a:t>
            </a:r>
            <a:r>
              <a:rPr sz="2232" dirty="0"/>
              <a:t>)</a:t>
            </a:r>
          </a:p>
          <a:p>
            <a:pPr defTabSz="543305">
              <a:spcBef>
                <a:spcPts val="2900"/>
              </a:spcBef>
              <a:buSzPct val="100000"/>
              <a:buFont typeface="Wingdings" panose="05000000000000000000" pitchFamily="2" charset="2"/>
              <a:buChar char="Ø"/>
              <a:defRPr sz="3348"/>
            </a:pPr>
            <a:r>
              <a:rPr sz="2232" dirty="0" err="1"/>
              <a:t>название</a:t>
            </a:r>
            <a:r>
              <a:rPr sz="2232" dirty="0"/>
              <a:t> </a:t>
            </a:r>
            <a:r>
              <a:rPr sz="2232" dirty="0" err="1"/>
              <a:t>специфичной</a:t>
            </a:r>
            <a:r>
              <a:rPr sz="2232" dirty="0"/>
              <a:t> </a:t>
            </a:r>
            <a:r>
              <a:rPr sz="2232" dirty="0" err="1"/>
              <a:t>одежды</a:t>
            </a:r>
            <a:r>
              <a:rPr sz="2232" dirty="0"/>
              <a:t>, </a:t>
            </a:r>
            <a:r>
              <a:rPr sz="2232" dirty="0" err="1"/>
              <a:t>например</a:t>
            </a:r>
            <a:r>
              <a:rPr sz="2232" dirty="0"/>
              <a:t>, </a:t>
            </a:r>
            <a:r>
              <a:rPr sz="2232" dirty="0" err="1"/>
              <a:t>sahariana</a:t>
            </a:r>
            <a:r>
              <a:rPr sz="2232" dirty="0"/>
              <a:t>- </a:t>
            </a:r>
            <a:r>
              <a:rPr sz="2232" dirty="0" err="1"/>
              <a:t>куртка</a:t>
            </a:r>
            <a:r>
              <a:rPr sz="2232" dirty="0"/>
              <a:t> </a:t>
            </a:r>
            <a:r>
              <a:rPr sz="2232" dirty="0" err="1"/>
              <a:t>для</a:t>
            </a:r>
            <a:r>
              <a:rPr sz="2232" dirty="0"/>
              <a:t> </a:t>
            </a:r>
            <a:r>
              <a:rPr sz="2232" dirty="0" err="1"/>
              <a:t>районов</a:t>
            </a:r>
            <a:r>
              <a:rPr sz="2232" dirty="0"/>
              <a:t> с </a:t>
            </a:r>
            <a:r>
              <a:rPr sz="2232" dirty="0" err="1"/>
              <a:t>жарким</a:t>
            </a:r>
            <a:r>
              <a:rPr sz="2232" dirty="0"/>
              <a:t> </a:t>
            </a:r>
            <a:r>
              <a:rPr sz="2232" dirty="0" err="1" smtClean="0"/>
              <a:t>климатом</a:t>
            </a:r>
            <a:endParaRPr lang="ru-RU" sz="2232" dirty="0" smtClean="0"/>
          </a:p>
          <a:p>
            <a:pPr defTabSz="543305">
              <a:spcBef>
                <a:spcPts val="2900"/>
              </a:spcBef>
              <a:buSzPct val="100000"/>
              <a:buFont typeface="Wingdings" panose="05000000000000000000" pitchFamily="2" charset="2"/>
              <a:buChar char="Ø"/>
              <a:defRPr sz="3348"/>
            </a:pPr>
            <a:r>
              <a:rPr lang="ru-RU" sz="2232" dirty="0"/>
              <a:t>с</a:t>
            </a:r>
            <a:r>
              <a:rPr lang="ru-RU" sz="2232" dirty="0" smtClean="0"/>
              <a:t>пецифика военных структур, свойственных для разных армий (</a:t>
            </a:r>
            <a:r>
              <a:rPr lang="ru-RU" sz="2232" dirty="0" err="1" smtClean="0"/>
              <a:t>caja</a:t>
            </a:r>
            <a:r>
              <a:rPr lang="ru-RU" sz="2232" dirty="0" smtClean="0"/>
              <a:t> </a:t>
            </a:r>
            <a:r>
              <a:rPr lang="ru-RU" sz="2232" dirty="0" err="1"/>
              <a:t>de</a:t>
            </a:r>
            <a:r>
              <a:rPr lang="ru-RU" sz="2232" dirty="0"/>
              <a:t> </a:t>
            </a:r>
            <a:r>
              <a:rPr lang="ru-RU" sz="2232" dirty="0" err="1"/>
              <a:t>reclutamiento</a:t>
            </a:r>
            <a:r>
              <a:rPr lang="ru-RU" sz="2232" dirty="0"/>
              <a:t> - аналог нашего </a:t>
            </a:r>
            <a:r>
              <a:rPr lang="ru-RU" sz="2232" dirty="0" smtClean="0"/>
              <a:t>военкомата)</a:t>
            </a:r>
            <a:endParaRPr sz="2232" dirty="0"/>
          </a:p>
          <a:p>
            <a:pPr defTabSz="543305">
              <a:spcBef>
                <a:spcPts val="2900"/>
              </a:spcBef>
              <a:buSzPct val="100000"/>
              <a:buFont typeface="Wingdings" panose="05000000000000000000" pitchFamily="2" charset="2"/>
              <a:buChar char="Ø"/>
              <a:defRPr sz="3348"/>
            </a:pPr>
            <a:r>
              <a:rPr lang="ru-RU" sz="2232" dirty="0" smtClean="0"/>
              <a:t>в </a:t>
            </a:r>
            <a:r>
              <a:rPr sz="2232" dirty="0" err="1" smtClean="0"/>
              <a:t>русском</a:t>
            </a:r>
            <a:r>
              <a:rPr sz="2232" dirty="0" smtClean="0"/>
              <a:t> </a:t>
            </a:r>
            <a:r>
              <a:rPr sz="2232" dirty="0" err="1"/>
              <a:t>языке</a:t>
            </a:r>
            <a:r>
              <a:rPr sz="2232" dirty="0"/>
              <a:t> </a:t>
            </a:r>
            <a:r>
              <a:rPr sz="2232" dirty="0" err="1"/>
              <a:t>также</a:t>
            </a:r>
            <a:r>
              <a:rPr sz="2232" dirty="0"/>
              <a:t> </a:t>
            </a:r>
            <a:r>
              <a:rPr sz="2232" dirty="0" err="1"/>
              <a:t>есть</a:t>
            </a:r>
            <a:r>
              <a:rPr sz="2232" dirty="0"/>
              <a:t> </a:t>
            </a:r>
            <a:r>
              <a:rPr sz="2232" dirty="0" err="1"/>
              <a:t>большое</a:t>
            </a:r>
            <a:r>
              <a:rPr sz="2232" dirty="0"/>
              <a:t> </a:t>
            </a:r>
            <a:r>
              <a:rPr sz="2232" dirty="0" err="1"/>
              <a:t>количество</a:t>
            </a:r>
            <a:r>
              <a:rPr sz="2232" dirty="0"/>
              <a:t> </a:t>
            </a:r>
            <a:r>
              <a:rPr sz="2232" dirty="0" err="1"/>
              <a:t>безэквивалентной</a:t>
            </a:r>
            <a:r>
              <a:rPr sz="2232" dirty="0"/>
              <a:t> </a:t>
            </a:r>
            <a:r>
              <a:rPr sz="2232" dirty="0" err="1"/>
              <a:t>лексики</a:t>
            </a:r>
            <a:r>
              <a:rPr sz="2232" dirty="0"/>
              <a:t>, </a:t>
            </a:r>
            <a:r>
              <a:rPr sz="2232" dirty="0" err="1"/>
              <a:t>которую</a:t>
            </a:r>
            <a:r>
              <a:rPr sz="2232" dirty="0"/>
              <a:t> </a:t>
            </a:r>
            <a:r>
              <a:rPr sz="2232" dirty="0" err="1"/>
              <a:t>приходится</a:t>
            </a:r>
            <a:r>
              <a:rPr sz="2232" dirty="0"/>
              <a:t> </a:t>
            </a:r>
            <a:r>
              <a:rPr sz="2232" dirty="0" err="1"/>
              <a:t>переводить</a:t>
            </a:r>
            <a:r>
              <a:rPr sz="2232" dirty="0"/>
              <a:t> </a:t>
            </a:r>
            <a:r>
              <a:rPr sz="2232" dirty="0" err="1" smtClean="0"/>
              <a:t>описательно</a:t>
            </a:r>
            <a:r>
              <a:rPr lang="ru-RU" sz="2232" dirty="0" smtClean="0"/>
              <a:t> </a:t>
            </a:r>
            <a:r>
              <a:rPr sz="2232" dirty="0" smtClean="0"/>
              <a:t>(“</a:t>
            </a:r>
            <a:r>
              <a:rPr sz="2232" dirty="0" err="1"/>
              <a:t>гитара</a:t>
            </a:r>
            <a:r>
              <a:rPr sz="2232" dirty="0"/>
              <a:t>” - </a:t>
            </a:r>
            <a:r>
              <a:rPr sz="2232" dirty="0" err="1"/>
              <a:t>входной</a:t>
            </a:r>
            <a:r>
              <a:rPr sz="2232" dirty="0"/>
              <a:t> </a:t>
            </a:r>
            <a:r>
              <a:rPr sz="2232" dirty="0" err="1"/>
              <a:t>редуктор</a:t>
            </a:r>
            <a:r>
              <a:rPr sz="2232" dirty="0"/>
              <a:t>, </a:t>
            </a:r>
            <a:r>
              <a:rPr sz="2232" dirty="0" err="1"/>
              <a:t>валенки</a:t>
            </a:r>
            <a:r>
              <a:rPr sz="2232" dirty="0"/>
              <a:t>, </a:t>
            </a:r>
            <a:r>
              <a:rPr sz="2232" dirty="0" err="1"/>
              <a:t>шапка-ушанка</a:t>
            </a:r>
            <a:r>
              <a:rPr sz="2232" dirty="0"/>
              <a:t>, </a:t>
            </a:r>
            <a:r>
              <a:rPr sz="2232" dirty="0" err="1"/>
              <a:t>названия</a:t>
            </a:r>
            <a:r>
              <a:rPr sz="2232" dirty="0"/>
              <a:t> </a:t>
            </a:r>
            <a:r>
              <a:rPr sz="2232" dirty="0" err="1"/>
              <a:t>различных</a:t>
            </a:r>
            <a:r>
              <a:rPr sz="2232" dirty="0"/>
              <a:t> </a:t>
            </a:r>
            <a:r>
              <a:rPr sz="2232" dirty="0" err="1"/>
              <a:t>приборов</a:t>
            </a:r>
            <a:r>
              <a:rPr sz="2232" dirty="0"/>
              <a:t>, </a:t>
            </a:r>
            <a:r>
              <a:rPr sz="2232" dirty="0" err="1"/>
              <a:t>не</a:t>
            </a:r>
            <a:r>
              <a:rPr sz="2232" dirty="0"/>
              <a:t> </a:t>
            </a:r>
            <a:r>
              <a:rPr sz="2232" dirty="0" err="1"/>
              <a:t>имеющих</a:t>
            </a:r>
            <a:r>
              <a:rPr sz="2232" dirty="0"/>
              <a:t> </a:t>
            </a:r>
            <a:r>
              <a:rPr sz="2232" dirty="0" err="1"/>
              <a:t>аналогов</a:t>
            </a:r>
            <a:r>
              <a:rPr sz="2232" dirty="0"/>
              <a:t> и </a:t>
            </a:r>
            <a:r>
              <a:rPr sz="2232" dirty="0" err="1"/>
              <a:t>т.д</a:t>
            </a:r>
            <a:r>
              <a:rPr sz="2232" dirty="0"/>
              <a:t>.)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Термины-реалии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104900" y="2264229"/>
            <a:ext cx="10795000" cy="6473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03783">
              <a:spcBef>
                <a:spcPts val="1600"/>
              </a:spcBef>
              <a:buNone/>
              <a:defRPr sz="1871"/>
            </a:pPr>
            <a:r>
              <a:rPr lang="ru-RU" sz="2200" dirty="0" smtClean="0"/>
              <a:t>1. </a:t>
            </a:r>
            <a:r>
              <a:rPr sz="2200" dirty="0" err="1" smtClean="0"/>
              <a:t>Обусловлено</a:t>
            </a:r>
            <a:r>
              <a:rPr sz="2200" dirty="0" smtClean="0"/>
              <a:t> </a:t>
            </a:r>
            <a:r>
              <a:rPr sz="2200" dirty="0" err="1"/>
              <a:t>особенностями</a:t>
            </a:r>
            <a:r>
              <a:rPr sz="2200" dirty="0"/>
              <a:t> </a:t>
            </a:r>
            <a:r>
              <a:rPr sz="2200" dirty="0" err="1"/>
              <a:t>организации</a:t>
            </a:r>
            <a:r>
              <a:rPr sz="2200" dirty="0"/>
              <a:t> </a:t>
            </a:r>
            <a:r>
              <a:rPr sz="2200" dirty="0" err="1"/>
              <a:t>самих</a:t>
            </a:r>
            <a:r>
              <a:rPr sz="2200" dirty="0"/>
              <a:t> </a:t>
            </a:r>
            <a:r>
              <a:rPr sz="2200" dirty="0" err="1"/>
              <a:t>армий</a:t>
            </a:r>
            <a:r>
              <a:rPr sz="2200" dirty="0"/>
              <a:t> и </a:t>
            </a:r>
            <a:r>
              <a:rPr sz="2200" dirty="0" err="1" smtClean="0"/>
              <a:t>вооружения</a:t>
            </a:r>
            <a:r>
              <a:rPr lang="ru-RU" sz="2200" dirty="0" smtClean="0"/>
              <a:t> </a:t>
            </a:r>
            <a:r>
              <a:rPr sz="2200" dirty="0" smtClean="0"/>
              <a:t>(</a:t>
            </a:r>
            <a:r>
              <a:rPr sz="2200" dirty="0" err="1"/>
              <a:t>воинские</a:t>
            </a:r>
            <a:r>
              <a:rPr sz="2200" dirty="0"/>
              <a:t> </a:t>
            </a:r>
            <a:r>
              <a:rPr sz="2200" dirty="0" err="1"/>
              <a:t>звания</a:t>
            </a:r>
            <a:r>
              <a:rPr sz="2200" dirty="0"/>
              <a:t>, </a:t>
            </a:r>
            <a:r>
              <a:rPr sz="2200" dirty="0" err="1"/>
              <a:t>части</a:t>
            </a:r>
            <a:r>
              <a:rPr sz="2200" dirty="0"/>
              <a:t>, </a:t>
            </a:r>
            <a:r>
              <a:rPr sz="2200" dirty="0" err="1"/>
              <a:t>подразделения</a:t>
            </a:r>
            <a:r>
              <a:rPr sz="2200" dirty="0"/>
              <a:t>, </a:t>
            </a:r>
            <a:r>
              <a:rPr sz="2200" dirty="0" err="1"/>
              <a:t>поставщики</a:t>
            </a:r>
            <a:r>
              <a:rPr sz="2200" dirty="0"/>
              <a:t> </a:t>
            </a:r>
            <a:r>
              <a:rPr sz="2200" dirty="0" err="1"/>
              <a:t>техники</a:t>
            </a:r>
            <a:r>
              <a:rPr sz="2200" dirty="0"/>
              <a:t> и </a:t>
            </a:r>
            <a:r>
              <a:rPr sz="2200" dirty="0" err="1"/>
              <a:t>т.д</a:t>
            </a:r>
            <a:r>
              <a:rPr sz="2200" dirty="0"/>
              <a:t>.) </a:t>
            </a:r>
            <a:endParaRPr lang="ru-RU" sz="2200" dirty="0" smtClean="0"/>
          </a:p>
          <a:p>
            <a:pPr marL="381000" lvl="1" indent="0" defTabSz="303783">
              <a:spcBef>
                <a:spcPts val="1200"/>
              </a:spcBef>
              <a:buNone/>
              <a:defRPr sz="1871"/>
            </a:pPr>
            <a:r>
              <a:rPr sz="2200" dirty="0" smtClean="0"/>
              <a:t>- </a:t>
            </a:r>
            <a:r>
              <a:rPr sz="2200" b="1" i="1" dirty="0" err="1"/>
              <a:t>pelotón</a:t>
            </a:r>
            <a:r>
              <a:rPr sz="2200" dirty="0"/>
              <a:t> - в </a:t>
            </a:r>
            <a:r>
              <a:rPr sz="2200" dirty="0" err="1"/>
              <a:t>Испании</a:t>
            </a:r>
            <a:r>
              <a:rPr sz="2200" dirty="0"/>
              <a:t> </a:t>
            </a:r>
            <a:r>
              <a:rPr lang="ru-RU" sz="2200" dirty="0" smtClean="0"/>
              <a:t>–</a:t>
            </a:r>
            <a:r>
              <a:rPr sz="2200" dirty="0" smtClean="0"/>
              <a:t> </a:t>
            </a:r>
            <a:r>
              <a:rPr lang="ru-RU" sz="2200" dirty="0"/>
              <a:t>“</a:t>
            </a:r>
            <a:r>
              <a:rPr sz="2200" dirty="0" err="1" smtClean="0"/>
              <a:t>отделение</a:t>
            </a:r>
            <a:r>
              <a:rPr lang="ru-RU" sz="2200" dirty="0" smtClean="0"/>
              <a:t>”</a:t>
            </a:r>
            <a:r>
              <a:rPr sz="2200" dirty="0" smtClean="0"/>
              <a:t>, </a:t>
            </a:r>
            <a:r>
              <a:rPr sz="2200" dirty="0"/>
              <a:t>в </a:t>
            </a:r>
            <a:r>
              <a:rPr sz="2200" dirty="0" err="1"/>
              <a:t>Венесуэле</a:t>
            </a:r>
            <a:r>
              <a:rPr sz="2200" dirty="0"/>
              <a:t> </a:t>
            </a:r>
            <a:r>
              <a:rPr lang="ru-RU" sz="2200" dirty="0" smtClean="0"/>
              <a:t>–</a:t>
            </a:r>
            <a:r>
              <a:rPr sz="2200" dirty="0" smtClean="0"/>
              <a:t> </a:t>
            </a:r>
            <a:r>
              <a:rPr lang="ru-RU" sz="2200" dirty="0"/>
              <a:t>“</a:t>
            </a:r>
            <a:r>
              <a:rPr sz="2200" dirty="0" err="1" smtClean="0"/>
              <a:t>взвод</a:t>
            </a:r>
            <a:r>
              <a:rPr lang="ru-RU" sz="2200" dirty="0" smtClean="0"/>
              <a:t>”</a:t>
            </a:r>
            <a:r>
              <a:rPr sz="2200" dirty="0" smtClean="0"/>
              <a:t>; </a:t>
            </a:r>
            <a:endParaRPr lang="ru-RU" sz="2200" dirty="0" smtClean="0"/>
          </a:p>
          <a:p>
            <a:pPr marL="381000" lvl="1" indent="0" defTabSz="303783">
              <a:spcBef>
                <a:spcPts val="1200"/>
              </a:spcBef>
              <a:buNone/>
              <a:defRPr sz="1871"/>
            </a:pPr>
            <a:r>
              <a:rPr lang="ru-RU" sz="2200" dirty="0" smtClean="0"/>
              <a:t>- </a:t>
            </a:r>
            <a:r>
              <a:rPr sz="2200" b="1" i="1" dirty="0" err="1" smtClean="0"/>
              <a:t>misil</a:t>
            </a:r>
            <a:r>
              <a:rPr sz="2200" dirty="0" smtClean="0"/>
              <a:t> </a:t>
            </a:r>
            <a:r>
              <a:rPr sz="2200" dirty="0"/>
              <a:t>- “</a:t>
            </a:r>
            <a:r>
              <a:rPr sz="2200" dirty="0" err="1"/>
              <a:t>ракета</a:t>
            </a:r>
            <a:r>
              <a:rPr sz="2200" dirty="0"/>
              <a:t>” в </a:t>
            </a:r>
            <a:r>
              <a:rPr sz="2200" dirty="0" err="1"/>
              <a:t>большинстве</a:t>
            </a:r>
            <a:r>
              <a:rPr sz="2200" dirty="0"/>
              <a:t> </a:t>
            </a:r>
            <a:r>
              <a:rPr sz="2200" dirty="0" err="1"/>
              <a:t>стран</a:t>
            </a:r>
            <a:r>
              <a:rPr sz="2200" dirty="0"/>
              <a:t> ЛА</a:t>
            </a:r>
            <a:r>
              <a:rPr sz="2200" dirty="0" smtClean="0"/>
              <a:t>,</a:t>
            </a:r>
            <a:r>
              <a:rPr lang="ru-RU" sz="2200" dirty="0" smtClean="0"/>
              <a:t> в Перу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lang="ru-RU" sz="2200" dirty="0" smtClean="0"/>
              <a:t>“</a:t>
            </a:r>
            <a:r>
              <a:rPr sz="2200" dirty="0" err="1" smtClean="0"/>
              <a:t>управляемая</a:t>
            </a:r>
            <a:r>
              <a:rPr sz="2200" dirty="0" smtClean="0"/>
              <a:t> </a:t>
            </a:r>
            <a:r>
              <a:rPr sz="2200" dirty="0" err="1" smtClean="0"/>
              <a:t>ракета</a:t>
            </a:r>
            <a:r>
              <a:rPr lang="ru-RU" sz="2200" dirty="0" smtClean="0"/>
              <a:t>”</a:t>
            </a:r>
            <a:r>
              <a:rPr sz="2200" dirty="0" smtClean="0"/>
              <a:t>, </a:t>
            </a:r>
            <a:r>
              <a:rPr sz="2200" dirty="0" err="1" smtClean="0"/>
              <a:t>ракета</a:t>
            </a:r>
            <a:r>
              <a:rPr sz="2200" dirty="0" smtClean="0"/>
              <a:t> </a:t>
            </a:r>
            <a:r>
              <a:rPr sz="2200" dirty="0"/>
              <a:t>в </a:t>
            </a:r>
            <a:r>
              <a:rPr sz="2200" dirty="0" err="1" smtClean="0"/>
              <a:t>Испании</a:t>
            </a:r>
            <a:r>
              <a:rPr lang="ru-RU" sz="2200" dirty="0" smtClean="0"/>
              <a:t> </a:t>
            </a:r>
            <a:r>
              <a:rPr sz="2200" dirty="0" smtClean="0"/>
              <a:t>- </a:t>
            </a:r>
            <a:r>
              <a:rPr lang="ru-RU" sz="2200" dirty="0" smtClean="0"/>
              <a:t>“</a:t>
            </a:r>
            <a:r>
              <a:rPr sz="2200" dirty="0" err="1" smtClean="0"/>
              <a:t>cohete</a:t>
            </a:r>
            <a:r>
              <a:rPr lang="ru-RU" sz="2200" dirty="0" smtClean="0"/>
              <a:t>”</a:t>
            </a:r>
            <a:r>
              <a:rPr sz="2200" dirty="0" smtClean="0"/>
              <a:t>.</a:t>
            </a:r>
            <a:endParaRPr lang="ru-RU" sz="2200" dirty="0" smtClean="0"/>
          </a:p>
          <a:p>
            <a:pPr defTabSz="303783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defRPr sz="1871"/>
            </a:pPr>
            <a:r>
              <a:rPr lang="ru-RU" sz="2200" dirty="0" smtClean="0"/>
              <a:t>различия в классификациях и системах</a:t>
            </a:r>
          </a:p>
          <a:p>
            <a:pPr marL="720000" indent="0" defTabSz="303783">
              <a:spcBef>
                <a:spcPts val="1200"/>
              </a:spcBef>
              <a:buSzPct val="100000"/>
              <a:buNone/>
              <a:defRPr sz="1871"/>
            </a:pPr>
            <a:r>
              <a:rPr lang="ru-RU" sz="2200" dirty="0" smtClean="0"/>
              <a:t>- классификация артиллерийского огня (настильная/навесная/</a:t>
            </a:r>
            <a:r>
              <a:rPr lang="ru-RU" sz="2200" dirty="0" err="1" smtClean="0"/>
              <a:t>мартирная</a:t>
            </a:r>
            <a:r>
              <a:rPr lang="ru-RU" sz="2200" dirty="0" smtClean="0"/>
              <a:t>/рикошет на грунте</a:t>
            </a:r>
            <a:r>
              <a:rPr lang="en-US" sz="2200" dirty="0" smtClean="0"/>
              <a:t>; </a:t>
            </a:r>
            <a:r>
              <a:rPr lang="en-US" sz="2400" dirty="0" err="1">
                <a:latin typeface="Arial Unicode MS"/>
                <a:ea typeface="Arial Unicode MS"/>
                <a:cs typeface="Arial Unicode MS"/>
                <a:sym typeface="Arial Unicode MS"/>
              </a:rPr>
              <a:t>tiro</a:t>
            </a:r>
            <a:r>
              <a:rPr lang="en-US" sz="2400" dirty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  <a:sym typeface="Arial Unicode MS"/>
              </a:rPr>
              <a:t>raso</a:t>
            </a:r>
            <a:r>
              <a:rPr lang="ru-RU" sz="2200" dirty="0" smtClean="0"/>
              <a:t>/</a:t>
            </a:r>
            <a:r>
              <a:rPr lang="en-US" sz="2200" dirty="0" err="1" smtClean="0"/>
              <a:t>curvo</a:t>
            </a:r>
            <a:r>
              <a:rPr lang="ru-RU" sz="2200" dirty="0"/>
              <a:t>/</a:t>
            </a:r>
            <a:r>
              <a:rPr lang="en-US" sz="2200" dirty="0" smtClean="0"/>
              <a:t>vertical</a:t>
            </a:r>
            <a:r>
              <a:rPr lang="ru-RU" sz="2200" dirty="0" smtClean="0"/>
              <a:t> – Венесуэла, </a:t>
            </a:r>
            <a:r>
              <a:rPr lang="en-US" sz="2200" dirty="0" err="1" smtClean="0"/>
              <a:t>tiro</a:t>
            </a:r>
            <a:r>
              <a:rPr lang="en-US" sz="2200" dirty="0" smtClean="0"/>
              <a:t> de </a:t>
            </a:r>
            <a:r>
              <a:rPr lang="en-US" sz="2200" dirty="0" err="1" smtClean="0"/>
              <a:t>enfilada</a:t>
            </a:r>
            <a:r>
              <a:rPr lang="en-US" sz="2200" dirty="0" smtClean="0"/>
              <a:t>/</a:t>
            </a:r>
            <a:r>
              <a:rPr lang="en-US" sz="2200" dirty="0" err="1" smtClean="0"/>
              <a:t>oblicuo</a:t>
            </a:r>
            <a:r>
              <a:rPr lang="en-US" sz="2200" dirty="0" smtClean="0"/>
              <a:t>/</a:t>
            </a:r>
            <a:r>
              <a:rPr lang="en-US" sz="2200" dirty="0" err="1" smtClean="0"/>
              <a:t>directo</a:t>
            </a:r>
            <a:r>
              <a:rPr lang="en-US" sz="2200" dirty="0" smtClean="0"/>
              <a:t>/de </a:t>
            </a:r>
            <a:r>
              <a:rPr lang="en-US" sz="2200" dirty="0" err="1" smtClean="0"/>
              <a:t>rebote</a:t>
            </a:r>
            <a:r>
              <a:rPr lang="en-US" sz="2200" dirty="0" smtClean="0"/>
              <a:t>/de rev</a:t>
            </a:r>
            <a:r>
              <a:rPr lang="ru-RU" sz="2200" dirty="0"/>
              <a:t>é</a:t>
            </a:r>
            <a:r>
              <a:rPr lang="en-US" sz="2200" dirty="0" smtClean="0"/>
              <a:t>s/</a:t>
            </a:r>
            <a:r>
              <a:rPr lang="en-US" sz="2200" dirty="0" err="1" smtClean="0"/>
              <a:t>fijante</a:t>
            </a:r>
            <a:r>
              <a:rPr lang="en-US" sz="2200" dirty="0" smtClean="0"/>
              <a:t>/</a:t>
            </a:r>
            <a:r>
              <a:rPr lang="en-US" sz="2200" dirty="0" err="1" smtClean="0"/>
              <a:t>rasante</a:t>
            </a:r>
            <a:r>
              <a:rPr lang="en-US" sz="2200" dirty="0" smtClean="0"/>
              <a:t> - </a:t>
            </a:r>
            <a:r>
              <a:rPr lang="ru-RU" sz="2200" dirty="0" smtClean="0"/>
              <a:t>Испания)</a:t>
            </a:r>
          </a:p>
          <a:p>
            <a:pPr marL="720000" indent="0" defTabSz="303783">
              <a:spcBef>
                <a:spcPts val="1200"/>
              </a:spcBef>
              <a:buSzPct val="100000"/>
              <a:buNone/>
              <a:defRPr sz="1871"/>
            </a:pPr>
            <a:r>
              <a:rPr lang="ru-RU" sz="2200" dirty="0">
                <a:sym typeface="Arial Unicode MS"/>
              </a:rPr>
              <a:t>- о</a:t>
            </a:r>
            <a:r>
              <a:rPr sz="2200" dirty="0" err="1" smtClean="0">
                <a:sym typeface="Arial Unicode MS"/>
              </a:rPr>
              <a:t>гневые</a:t>
            </a:r>
            <a:r>
              <a:rPr sz="2200" dirty="0" smtClean="0">
                <a:sym typeface="Arial Unicode MS"/>
              </a:rPr>
              <a:t> </a:t>
            </a:r>
            <a:r>
              <a:rPr sz="2200" dirty="0" err="1">
                <a:sym typeface="Arial Unicode MS"/>
              </a:rPr>
              <a:t>задачи</a:t>
            </a:r>
            <a:r>
              <a:rPr sz="2200" dirty="0">
                <a:sym typeface="Arial Unicode MS"/>
              </a:rPr>
              <a:t> </a:t>
            </a:r>
            <a:r>
              <a:rPr lang="ru-RU" sz="2200" dirty="0">
                <a:sym typeface="Arial Unicode MS"/>
              </a:rPr>
              <a:t>(</a:t>
            </a:r>
            <a:r>
              <a:rPr lang="ru-RU" sz="2200" dirty="0" smtClean="0">
                <a:sym typeface="Arial Unicode MS"/>
              </a:rPr>
              <a:t>изнурить/уничтожит</a:t>
            </a:r>
            <a:r>
              <a:rPr lang="ru-RU" sz="2200" dirty="0">
                <a:sym typeface="Arial Unicode MS"/>
              </a:rPr>
              <a:t>ь</a:t>
            </a:r>
            <a:r>
              <a:rPr lang="ru-RU" sz="2200" dirty="0" smtClean="0">
                <a:sym typeface="Arial Unicode MS"/>
              </a:rPr>
              <a:t>/подавить/разрушить</a:t>
            </a:r>
            <a:r>
              <a:rPr lang="ru-RU" sz="2200" dirty="0">
                <a:sym typeface="Arial Unicode MS"/>
              </a:rPr>
              <a:t>; Куба – </a:t>
            </a:r>
            <a:r>
              <a:rPr lang="en-US" sz="2200" dirty="0" err="1">
                <a:sym typeface="Arial Unicode MS"/>
              </a:rPr>
              <a:t>hostigar</a:t>
            </a:r>
            <a:r>
              <a:rPr lang="en-US" sz="2200" dirty="0">
                <a:sym typeface="Arial Unicode MS"/>
              </a:rPr>
              <a:t>/</a:t>
            </a:r>
            <a:r>
              <a:rPr lang="en-US" sz="2200" dirty="0" err="1">
                <a:sym typeface="Arial Unicode MS"/>
              </a:rPr>
              <a:t>aniquilar</a:t>
            </a:r>
            <a:r>
              <a:rPr lang="en-US" sz="2200" dirty="0">
                <a:sym typeface="Arial Unicode MS"/>
              </a:rPr>
              <a:t>/</a:t>
            </a:r>
            <a:r>
              <a:rPr lang="en-US" sz="2200" dirty="0" err="1">
                <a:sym typeface="Arial Unicode MS"/>
              </a:rPr>
              <a:t>suprimir</a:t>
            </a:r>
            <a:r>
              <a:rPr lang="en-US" sz="2200" dirty="0">
                <a:sym typeface="Arial Unicode MS"/>
              </a:rPr>
              <a:t>/</a:t>
            </a:r>
            <a:r>
              <a:rPr lang="en-US" sz="2200" dirty="0" err="1">
                <a:sym typeface="Arial Unicode MS"/>
              </a:rPr>
              <a:t>destruir</a:t>
            </a:r>
            <a:r>
              <a:rPr lang="en-US" sz="2200" dirty="0">
                <a:sym typeface="Arial Unicode MS"/>
              </a:rPr>
              <a:t>; </a:t>
            </a:r>
            <a:r>
              <a:rPr lang="ru-RU" sz="2200" dirty="0">
                <a:sym typeface="Arial Unicode MS"/>
              </a:rPr>
              <a:t>Венесуэла  </a:t>
            </a:r>
            <a:r>
              <a:rPr lang="en-US" sz="2200" dirty="0" err="1">
                <a:sym typeface="Arial Unicode MS"/>
              </a:rPr>
              <a:t>destruir</a:t>
            </a:r>
            <a:r>
              <a:rPr lang="ru-RU" sz="2200" dirty="0">
                <a:sym typeface="Arial Unicode MS"/>
              </a:rPr>
              <a:t>/</a:t>
            </a:r>
            <a:r>
              <a:rPr lang="en-US" sz="2200" dirty="0" err="1">
                <a:sym typeface="Arial Unicode MS"/>
              </a:rPr>
              <a:t>suprimir</a:t>
            </a:r>
            <a:r>
              <a:rPr lang="ru-RU" sz="2200" dirty="0">
                <a:sym typeface="Arial Unicode MS"/>
              </a:rPr>
              <a:t>/</a:t>
            </a:r>
            <a:r>
              <a:rPr lang="en-US" sz="2200" dirty="0" err="1" smtClean="0">
                <a:sym typeface="Arial Unicode MS"/>
              </a:rPr>
              <a:t>neutraliz</a:t>
            </a:r>
            <a:r>
              <a:rPr lang="en-US" sz="2200" dirty="0" err="1">
                <a:sym typeface="Arial Unicode MS"/>
              </a:rPr>
              <a:t>a</a:t>
            </a:r>
            <a:r>
              <a:rPr lang="en-US" sz="2200" dirty="0" err="1" smtClean="0">
                <a:sym typeface="Arial Unicode MS"/>
              </a:rPr>
              <a:t>r</a:t>
            </a:r>
            <a:r>
              <a:rPr lang="en-US" sz="2200" dirty="0">
                <a:sym typeface="Arial Unicode MS"/>
              </a:rPr>
              <a:t>)</a:t>
            </a:r>
          </a:p>
          <a:p>
            <a:pPr marL="720000" indent="0" algn="just" defTabSz="233781">
              <a:spcBef>
                <a:spcPts val="0"/>
              </a:spcBef>
              <a:buClrTx/>
              <a:buSzTx/>
              <a:buNone/>
              <a:defRPr sz="124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sz="2000" dirty="0"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L="720000" indent="0" defTabSz="303783">
              <a:spcBef>
                <a:spcPts val="1200"/>
              </a:spcBef>
              <a:buSzPct val="100000"/>
              <a:buNone/>
              <a:defRPr sz="1871"/>
            </a:pPr>
            <a:r>
              <a:rPr lang="ru-RU" sz="2200" dirty="0">
                <a:sym typeface="Arial Unicode MS"/>
              </a:rPr>
              <a:t>Ошибочный вариант переводчика:</a:t>
            </a:r>
            <a:r>
              <a:rPr lang="ru-RU" sz="2200" i="1" dirty="0">
                <a:sym typeface="Arial Unicode MS"/>
              </a:rPr>
              <a:t> </a:t>
            </a:r>
            <a:r>
              <a:rPr sz="2200" i="1" dirty="0">
                <a:sym typeface="Arial Unicode MS"/>
              </a:rPr>
              <a:t>APLASTAR, DESTRUIR, AGOTAR, DERRIBAR</a:t>
            </a:r>
            <a:r>
              <a:rPr sz="2200" dirty="0">
                <a:sym typeface="Arial Unicode MS"/>
              </a:rPr>
              <a:t>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Различия в терминологии разных испаноязычных стран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2035629"/>
            <a:ext cx="10795000" cy="6701971"/>
          </a:xfrm>
        </p:spPr>
        <p:txBody>
          <a:bodyPr/>
          <a:lstStyle/>
          <a:p>
            <a:pPr marL="0" indent="0" defTabSz="303783">
              <a:spcBef>
                <a:spcPts val="1600"/>
              </a:spcBef>
              <a:buNone/>
              <a:defRPr sz="1248"/>
            </a:pPr>
            <a:r>
              <a:rPr lang="ru-RU" sz="2200" dirty="0" smtClean="0"/>
              <a:t>Обусловлено </a:t>
            </a:r>
            <a:r>
              <a:rPr lang="ru-RU" sz="2200" dirty="0"/>
              <a:t>особенностями самих языков этих стран (есть своя собственная терминология, есть заимствованная из английского языка, т.к. на вооружении имеется техника англоязычных стран</a:t>
            </a:r>
            <a:r>
              <a:rPr lang="ru-RU" sz="2200" dirty="0" smtClean="0"/>
              <a:t>)</a:t>
            </a:r>
            <a:endParaRPr lang="ru-RU" sz="2200" dirty="0"/>
          </a:p>
          <a:p>
            <a:pPr marL="720000" indent="0" defTabSz="303783">
              <a:spcBef>
                <a:spcPts val="1600"/>
              </a:spcBef>
              <a:buNone/>
              <a:defRPr sz="1248"/>
            </a:pPr>
            <a:r>
              <a:rPr lang="ru-RU" sz="2200" dirty="0" smtClean="0"/>
              <a:t>- защитные </a:t>
            </a:r>
            <a:r>
              <a:rPr lang="ru-RU" sz="2200" dirty="0"/>
              <a:t>очки - Испания - </a:t>
            </a:r>
            <a:r>
              <a:rPr lang="ru-RU" sz="2200" dirty="0" err="1"/>
              <a:t>gafas</a:t>
            </a:r>
            <a:r>
              <a:rPr lang="ru-RU" sz="2200" dirty="0"/>
              <a:t> </a:t>
            </a:r>
            <a:r>
              <a:rPr lang="ru-RU" sz="2200" dirty="0" err="1" smtClean="0"/>
              <a:t>protector</a:t>
            </a:r>
            <a:r>
              <a:rPr lang="en-US" sz="2200" dirty="0" smtClean="0"/>
              <a:t>a</a:t>
            </a:r>
            <a:r>
              <a:rPr lang="ru-RU" sz="2200" dirty="0" smtClean="0"/>
              <a:t>s</a:t>
            </a:r>
            <a:r>
              <a:rPr lang="ru-RU" sz="2200" dirty="0"/>
              <a:t>, Мексика - </a:t>
            </a:r>
            <a:r>
              <a:rPr lang="ru-RU" sz="2200" dirty="0" err="1"/>
              <a:t>goggles</a:t>
            </a:r>
            <a:r>
              <a:rPr lang="ru-RU" sz="2200" dirty="0"/>
              <a:t> </a:t>
            </a:r>
            <a:r>
              <a:rPr lang="ru-RU" sz="2200" dirty="0" err="1"/>
              <a:t>protectores</a:t>
            </a:r>
            <a:endParaRPr lang="ru-RU" sz="2200" dirty="0"/>
          </a:p>
          <a:p>
            <a:pPr marL="720000" indent="0" defTabSz="303783">
              <a:spcBef>
                <a:spcPts val="1600"/>
              </a:spcBef>
              <a:buNone/>
              <a:defRPr sz="1248"/>
            </a:pPr>
            <a:r>
              <a:rPr lang="ru-RU" sz="2200" dirty="0"/>
              <a:t>- </a:t>
            </a:r>
            <a:r>
              <a:rPr lang="ru-RU" sz="2200" dirty="0" smtClean="0"/>
              <a:t>боевая </a:t>
            </a:r>
            <a:r>
              <a:rPr lang="ru-RU" sz="2200" dirty="0"/>
              <a:t>работа - </a:t>
            </a:r>
            <a:r>
              <a:rPr lang="ru-RU" sz="2200" dirty="0" err="1"/>
              <a:t>batería</a:t>
            </a:r>
            <a:r>
              <a:rPr lang="ru-RU" sz="2200" dirty="0"/>
              <a:t> </a:t>
            </a:r>
            <a:r>
              <a:rPr lang="ru-RU" sz="2200" dirty="0" err="1"/>
              <a:t>de</a:t>
            </a:r>
            <a:r>
              <a:rPr lang="ru-RU" sz="2200" dirty="0"/>
              <a:t> </a:t>
            </a:r>
            <a:r>
              <a:rPr lang="ru-RU" sz="2200" dirty="0" err="1"/>
              <a:t>tiro</a:t>
            </a:r>
            <a:r>
              <a:rPr lang="ru-RU" sz="2200" dirty="0"/>
              <a:t> (Куба), </a:t>
            </a:r>
            <a:r>
              <a:rPr lang="ru-RU" sz="2200" dirty="0" err="1"/>
              <a:t>trabajo</a:t>
            </a:r>
            <a:r>
              <a:rPr lang="ru-RU" sz="2200" dirty="0"/>
              <a:t> </a:t>
            </a:r>
            <a:r>
              <a:rPr lang="ru-RU" sz="2200" dirty="0" err="1"/>
              <a:t>combativo</a:t>
            </a:r>
            <a:r>
              <a:rPr lang="ru-RU" sz="2200" dirty="0"/>
              <a:t> (Венесуэла)</a:t>
            </a:r>
          </a:p>
          <a:p>
            <a:pPr marL="720000" indent="0" defTabSz="303783">
              <a:spcBef>
                <a:spcPts val="1600"/>
              </a:spcBef>
              <a:buNone/>
              <a:defRPr sz="1248"/>
            </a:pPr>
            <a:r>
              <a:rPr lang="ru-RU" sz="2200" dirty="0"/>
              <a:t>- </a:t>
            </a:r>
            <a:r>
              <a:rPr lang="ru-RU" sz="2200" dirty="0" smtClean="0"/>
              <a:t>дирекционный </a:t>
            </a:r>
            <a:r>
              <a:rPr lang="ru-RU" sz="2200" dirty="0"/>
              <a:t>угол - </a:t>
            </a:r>
            <a:r>
              <a:rPr lang="ru-RU" sz="2200" dirty="0" err="1"/>
              <a:t>ángulo</a:t>
            </a:r>
            <a:r>
              <a:rPr lang="ru-RU" sz="2200" dirty="0"/>
              <a:t> </a:t>
            </a:r>
            <a:r>
              <a:rPr lang="ru-RU" sz="2200" dirty="0" err="1"/>
              <a:t>direccional</a:t>
            </a:r>
            <a:r>
              <a:rPr lang="ru-RU" sz="2200" dirty="0"/>
              <a:t> (Куба), </a:t>
            </a:r>
            <a:r>
              <a:rPr lang="ru-RU" sz="2200" dirty="0" err="1"/>
              <a:t>azimut</a:t>
            </a:r>
            <a:r>
              <a:rPr lang="ru-RU" sz="2200" dirty="0"/>
              <a:t> </a:t>
            </a:r>
            <a:r>
              <a:rPr lang="ru-RU" sz="2200" dirty="0" err="1"/>
              <a:t>rectangular</a:t>
            </a:r>
            <a:r>
              <a:rPr lang="ru-RU" sz="2200" dirty="0"/>
              <a:t> (Венесуэла)</a:t>
            </a:r>
          </a:p>
          <a:p>
            <a:pPr marL="720000" indent="0" defTabSz="303783">
              <a:spcBef>
                <a:spcPts val="1600"/>
              </a:spcBef>
              <a:buNone/>
              <a:defRPr sz="1248"/>
            </a:pPr>
            <a:r>
              <a:rPr lang="ru-RU" sz="2200" dirty="0"/>
              <a:t>- </a:t>
            </a:r>
            <a:r>
              <a:rPr lang="ru-RU" sz="2200" dirty="0" smtClean="0"/>
              <a:t>лебедка </a:t>
            </a:r>
            <a:r>
              <a:rPr lang="ru-RU" sz="2200" dirty="0"/>
              <a:t>- </a:t>
            </a:r>
            <a:r>
              <a:rPr lang="ru-RU" sz="2200" dirty="0" err="1"/>
              <a:t>guinche</a:t>
            </a:r>
            <a:r>
              <a:rPr lang="ru-RU" sz="2200" dirty="0"/>
              <a:t> (Куба, Боливия, Канары, Венесуэла), </a:t>
            </a:r>
            <a:r>
              <a:rPr lang="ru-RU" sz="2200" dirty="0" err="1"/>
              <a:t>cabrestante</a:t>
            </a:r>
            <a:r>
              <a:rPr lang="ru-RU" sz="2200" dirty="0"/>
              <a:t> - Испания(центр.)</a:t>
            </a:r>
          </a:p>
          <a:p>
            <a:pPr marL="0" indent="0" defTabSz="303783">
              <a:spcBef>
                <a:spcPts val="1600"/>
              </a:spcBef>
              <a:buNone/>
              <a:defRPr sz="1248"/>
            </a:pPr>
            <a:r>
              <a:rPr lang="ru-RU" sz="2200" dirty="0"/>
              <a:t>Заметим, что, с одной стороны, одно слово может означать разные термины в разных странах, с другой стороны, для одного и того же термина в разных странах </a:t>
            </a:r>
            <a:r>
              <a:rPr lang="ru-RU" sz="2200" dirty="0" smtClean="0"/>
              <a:t>значения </a:t>
            </a:r>
            <a:r>
              <a:rPr lang="ru-RU" sz="2200" dirty="0"/>
              <a:t>могут </a:t>
            </a:r>
            <a:r>
              <a:rPr lang="ru-RU" sz="2200" dirty="0" smtClean="0"/>
              <a:t>различаться. 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Различия в терминологии разных испаноязычных стран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6280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Примеры ошибок в </a:t>
            </a:r>
            <a:r>
              <a:rPr lang="ru-RU" sz="4000" dirty="0"/>
              <a:t>военно-техническом переводе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702974"/>
              </p:ext>
            </p:extLst>
          </p:nvPr>
        </p:nvGraphicFramePr>
        <p:xfrm>
          <a:off x="1104900" y="2786746"/>
          <a:ext cx="10794999" cy="39406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98333">
                  <a:extLst>
                    <a:ext uri="{9D8B030D-6E8A-4147-A177-3AD203B41FA5}">
                      <a16:colId xmlns:a16="http://schemas.microsoft.com/office/drawing/2014/main" xmlns="" val="1912309265"/>
                    </a:ext>
                  </a:extLst>
                </a:gridCol>
                <a:gridCol w="3598333">
                  <a:extLst>
                    <a:ext uri="{9D8B030D-6E8A-4147-A177-3AD203B41FA5}">
                      <a16:colId xmlns:a16="http://schemas.microsoft.com/office/drawing/2014/main" xmlns="" val="1720500965"/>
                    </a:ext>
                  </a:extLst>
                </a:gridCol>
                <a:gridCol w="3598333">
                  <a:extLst>
                    <a:ext uri="{9D8B030D-6E8A-4147-A177-3AD203B41FA5}">
                      <a16:colId xmlns:a16="http://schemas.microsoft.com/office/drawing/2014/main" xmlns="" val="2564563916"/>
                    </a:ext>
                  </a:extLst>
                </a:gridCol>
              </a:tblGrid>
              <a:tr h="610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Русский </a:t>
                      </a:r>
                      <a:r>
                        <a:rPr lang="ru-RU" sz="2400" b="1" dirty="0" smtClean="0">
                          <a:effectLst/>
                        </a:rPr>
                        <a:t>оригинал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Вариант </a:t>
                      </a:r>
                      <a:r>
                        <a:rPr lang="ru-RU" sz="2400" b="1" dirty="0" smtClean="0">
                          <a:effectLst/>
                        </a:rPr>
                        <a:t>переводчика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Требования </a:t>
                      </a:r>
                      <a:r>
                        <a:rPr lang="ru-RU" sz="2400" b="1" dirty="0">
                          <a:effectLst/>
                        </a:rPr>
                        <a:t>заказчика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610661196"/>
                  </a:ext>
                </a:extLst>
              </a:tr>
              <a:tr h="1337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Засечка разрывов при корректировании огня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err="1">
                          <a:effectLst/>
                        </a:rPr>
                        <a:t>Muesca</a:t>
                      </a:r>
                      <a:r>
                        <a:rPr lang="en-US" sz="2200" b="0" dirty="0">
                          <a:effectLst/>
                        </a:rPr>
                        <a:t> de las </a:t>
                      </a:r>
                      <a:r>
                        <a:rPr lang="en-US" sz="2200" b="0" dirty="0" err="1">
                          <a:effectLst/>
                        </a:rPr>
                        <a:t>rupturas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dirty="0" err="1">
                          <a:effectLst/>
                        </a:rPr>
                        <a:t>durante</a:t>
                      </a:r>
                      <a:r>
                        <a:rPr lang="en-US" sz="2200" b="0" dirty="0">
                          <a:effectLst/>
                        </a:rPr>
                        <a:t> la </a:t>
                      </a:r>
                      <a:r>
                        <a:rPr lang="en-US" sz="2200" b="0" dirty="0" err="1">
                          <a:effectLst/>
                        </a:rPr>
                        <a:t>corrección</a:t>
                      </a:r>
                      <a:r>
                        <a:rPr lang="en-US" sz="2200" b="0" dirty="0">
                          <a:effectLst/>
                        </a:rPr>
                        <a:t> del </a:t>
                      </a:r>
                      <a:r>
                        <a:rPr lang="en-US" sz="2200" b="0" dirty="0" err="1">
                          <a:effectLst/>
                        </a:rPr>
                        <a:t>fuego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err="1">
                          <a:effectLst/>
                        </a:rPr>
                        <a:t>Intersepción</a:t>
                      </a:r>
                      <a:r>
                        <a:rPr lang="en-US" sz="2200" b="0" dirty="0">
                          <a:effectLst/>
                        </a:rPr>
                        <a:t> de </a:t>
                      </a:r>
                      <a:r>
                        <a:rPr lang="en-US" sz="2200" b="0" dirty="0" err="1" smtClean="0">
                          <a:effectLst/>
                        </a:rPr>
                        <a:t>estallidos</a:t>
                      </a:r>
                      <a:r>
                        <a:rPr lang="en-US" sz="2200" b="0" dirty="0" smtClean="0">
                          <a:effectLst/>
                        </a:rPr>
                        <a:t> </a:t>
                      </a:r>
                      <a:r>
                        <a:rPr lang="en-US" sz="2200" b="0" dirty="0" err="1">
                          <a:effectLst/>
                        </a:rPr>
                        <a:t>en</a:t>
                      </a:r>
                      <a:r>
                        <a:rPr lang="en-US" sz="2200" b="0" dirty="0">
                          <a:effectLst/>
                        </a:rPr>
                        <a:t> la </a:t>
                      </a:r>
                      <a:r>
                        <a:rPr lang="en-US" sz="2200" b="0" dirty="0" err="1">
                          <a:effectLst/>
                        </a:rPr>
                        <a:t>corrección</a:t>
                      </a:r>
                      <a:r>
                        <a:rPr lang="en-US" sz="2200" b="0" dirty="0">
                          <a:effectLst/>
                        </a:rPr>
                        <a:t> de </a:t>
                      </a:r>
                      <a:r>
                        <a:rPr lang="en-US" sz="2200" b="0" dirty="0" err="1">
                          <a:effectLst/>
                        </a:rPr>
                        <a:t>tiro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857574800"/>
                  </a:ext>
                </a:extLst>
              </a:tr>
              <a:tr h="52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Координаты разрыва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Coordenadas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de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la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ruptura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Coordenadas del estallido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70979335"/>
                  </a:ext>
                </a:extLst>
              </a:tr>
              <a:tr h="52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Засечь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Marcar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Interceptar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430029498"/>
                  </a:ext>
                </a:extLst>
              </a:tr>
              <a:tr h="933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Отклонение разрыва от цели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err="1">
                          <a:effectLst/>
                        </a:rPr>
                        <a:t>Desviación</a:t>
                      </a:r>
                      <a:r>
                        <a:rPr lang="en-US" sz="2200" b="0" dirty="0">
                          <a:effectLst/>
                        </a:rPr>
                        <a:t> de la </a:t>
                      </a:r>
                      <a:r>
                        <a:rPr lang="en-US" sz="2200" b="0" dirty="0" err="1">
                          <a:effectLst/>
                        </a:rPr>
                        <a:t>explosión</a:t>
                      </a:r>
                      <a:r>
                        <a:rPr lang="en-US" sz="2200" b="0" dirty="0">
                          <a:effectLst/>
                        </a:rPr>
                        <a:t> del </a:t>
                      </a:r>
                      <a:r>
                        <a:rPr lang="en-US" sz="2200" b="0" dirty="0" err="1">
                          <a:effectLst/>
                        </a:rPr>
                        <a:t>blanco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err="1">
                          <a:effectLst/>
                        </a:rPr>
                        <a:t>Correcciones</a:t>
                      </a:r>
                      <a:r>
                        <a:rPr lang="en-US" sz="2200" b="0" dirty="0">
                          <a:effectLst/>
                        </a:rPr>
                        <a:t> con </a:t>
                      </a:r>
                      <a:r>
                        <a:rPr lang="en-US" sz="2200" b="0" dirty="0" err="1">
                          <a:effectLst/>
                        </a:rPr>
                        <a:t>respecto</a:t>
                      </a:r>
                      <a:r>
                        <a:rPr lang="en-US" sz="2200" b="0" dirty="0">
                          <a:effectLst/>
                        </a:rPr>
                        <a:t> al </a:t>
                      </a:r>
                      <a:r>
                        <a:rPr lang="en-US" sz="2200" b="0" dirty="0" err="1">
                          <a:effectLst/>
                        </a:rPr>
                        <a:t>blanco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2415592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6877360"/>
              </p:ext>
            </p:extLst>
          </p:nvPr>
        </p:nvGraphicFramePr>
        <p:xfrm>
          <a:off x="1251854" y="2909886"/>
          <a:ext cx="10613574" cy="47637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37858">
                  <a:extLst>
                    <a:ext uri="{9D8B030D-6E8A-4147-A177-3AD203B41FA5}">
                      <a16:colId xmlns:a16="http://schemas.microsoft.com/office/drawing/2014/main" xmlns="" val="3440138607"/>
                    </a:ext>
                  </a:extLst>
                </a:gridCol>
                <a:gridCol w="3537858">
                  <a:extLst>
                    <a:ext uri="{9D8B030D-6E8A-4147-A177-3AD203B41FA5}">
                      <a16:colId xmlns:a16="http://schemas.microsoft.com/office/drawing/2014/main" xmlns="" val="2086188810"/>
                    </a:ext>
                  </a:extLst>
                </a:gridCol>
                <a:gridCol w="3537858">
                  <a:extLst>
                    <a:ext uri="{9D8B030D-6E8A-4147-A177-3AD203B41FA5}">
                      <a16:colId xmlns:a16="http://schemas.microsoft.com/office/drawing/2014/main" xmlns="" val="3784556014"/>
                    </a:ext>
                  </a:extLst>
                </a:gridCol>
              </a:tblGrid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Русский оригинал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Вариант переводчика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Требования заказчика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053648722"/>
                  </a:ext>
                </a:extLst>
              </a:tr>
              <a:tr h="1030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Установка не была передана на орудие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err="1">
                          <a:effectLst/>
                        </a:rPr>
                        <a:t>Ajuste</a:t>
                      </a:r>
                      <a:r>
                        <a:rPr lang="en-US" sz="2200" b="0" dirty="0">
                          <a:effectLst/>
                        </a:rPr>
                        <a:t> no ha </a:t>
                      </a:r>
                      <a:r>
                        <a:rPr lang="en-US" sz="2200" b="0" dirty="0" err="1">
                          <a:effectLst/>
                        </a:rPr>
                        <a:t>sido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dirty="0" err="1">
                          <a:effectLst/>
                        </a:rPr>
                        <a:t>transmitido</a:t>
                      </a:r>
                      <a:r>
                        <a:rPr lang="en-US" sz="2200" b="0" dirty="0">
                          <a:effectLst/>
                        </a:rPr>
                        <a:t> a </a:t>
                      </a:r>
                      <a:r>
                        <a:rPr lang="en-US" sz="2200" b="0" dirty="0" err="1">
                          <a:effectLst/>
                        </a:rPr>
                        <a:t>los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dirty="0" err="1">
                          <a:effectLst/>
                        </a:rPr>
                        <a:t>cañones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>
                          <a:effectLst/>
                        </a:rPr>
                        <a:t>La </a:t>
                      </a:r>
                      <a:r>
                        <a:rPr lang="en-US" sz="2200" b="0" dirty="0" err="1">
                          <a:effectLst/>
                        </a:rPr>
                        <a:t>graduación</a:t>
                      </a:r>
                      <a:r>
                        <a:rPr lang="en-US" sz="2200" b="0" dirty="0">
                          <a:effectLst/>
                        </a:rPr>
                        <a:t> no </a:t>
                      </a:r>
                      <a:r>
                        <a:rPr lang="en-US" sz="2200" b="0" dirty="0" err="1">
                          <a:effectLst/>
                        </a:rPr>
                        <a:t>fue</a:t>
                      </a:r>
                      <a:r>
                        <a:rPr lang="en-US" sz="2200" b="0" dirty="0">
                          <a:effectLst/>
                        </a:rPr>
                        <a:t> </a:t>
                      </a:r>
                      <a:r>
                        <a:rPr lang="en-US" sz="2200" b="0" dirty="0" err="1">
                          <a:effectLst/>
                        </a:rPr>
                        <a:t>transmitida</a:t>
                      </a:r>
                      <a:r>
                        <a:rPr lang="en-US" sz="2200" b="0" dirty="0">
                          <a:effectLst/>
                        </a:rPr>
                        <a:t> a las </a:t>
                      </a:r>
                      <a:r>
                        <a:rPr lang="en-US" sz="2200" b="0" dirty="0" err="1">
                          <a:effectLst/>
                        </a:rPr>
                        <a:t>piezas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814033084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Номер орудия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N </a:t>
                      </a:r>
                      <a:r>
                        <a:rPr lang="ru-RU" sz="2200" b="0" dirty="0" err="1">
                          <a:effectLst/>
                        </a:rPr>
                        <a:t>cñ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No</a:t>
                      </a:r>
                      <a:r>
                        <a:rPr lang="ru-RU" sz="2200" b="0" dirty="0">
                          <a:effectLst/>
                        </a:rPr>
                        <a:t>. </a:t>
                      </a:r>
                      <a:r>
                        <a:rPr lang="ru-RU" sz="2200" b="0" dirty="0" err="1">
                          <a:effectLst/>
                        </a:rPr>
                        <a:t>pza</a:t>
                      </a:r>
                      <a:r>
                        <a:rPr lang="ru-RU" sz="2200" b="0" dirty="0">
                          <a:effectLst/>
                        </a:rPr>
                        <a:t>.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786412743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Дир</a:t>
                      </a:r>
                      <a:r>
                        <a:rPr lang="ru-RU" sz="2200" b="0" dirty="0">
                          <a:effectLst/>
                        </a:rPr>
                        <a:t>. Углы/Угломеры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Ac</a:t>
                      </a:r>
                      <a:r>
                        <a:rPr lang="ru-RU" sz="2200" b="0" dirty="0">
                          <a:effectLst/>
                        </a:rPr>
                        <a:t>. </a:t>
                      </a:r>
                      <a:r>
                        <a:rPr lang="ru-RU" sz="2200" b="0" dirty="0" err="1">
                          <a:effectLst/>
                        </a:rPr>
                        <a:t>pl</a:t>
                      </a:r>
                      <a:r>
                        <a:rPr lang="ru-RU" sz="2200" b="0" dirty="0">
                          <a:effectLst/>
                        </a:rPr>
                        <a:t> / </a:t>
                      </a:r>
                      <a:r>
                        <a:rPr lang="ru-RU" sz="2200" b="0" dirty="0" err="1">
                          <a:effectLst/>
                        </a:rPr>
                        <a:t>Goniómetros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Azimut</a:t>
                      </a:r>
                      <a:r>
                        <a:rPr lang="ru-RU" sz="2200" b="0" dirty="0">
                          <a:effectLst/>
                        </a:rPr>
                        <a:t>/</a:t>
                      </a:r>
                      <a:r>
                        <a:rPr lang="ru-RU" sz="2200" b="0" dirty="0" err="1">
                          <a:effectLst/>
                        </a:rPr>
                        <a:t>Derivas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374419221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Готовность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Lst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Estado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413496392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Расход боеприпасов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ConsumoGran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Consumo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Mun</a:t>
                      </a:r>
                      <a:r>
                        <a:rPr lang="ru-RU" sz="2200" b="0" dirty="0">
                          <a:effectLst/>
                        </a:rPr>
                        <a:t>.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39407469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Не готовые орудия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Los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no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preparados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0" dirty="0" smtClean="0">
                          <a:effectLst/>
                        </a:rPr>
                        <a:t>las </a:t>
                      </a:r>
                      <a:r>
                        <a:rPr lang="en-US" sz="2200" b="0" dirty="0" err="1">
                          <a:effectLst/>
                        </a:rPr>
                        <a:t>pzas</a:t>
                      </a:r>
                      <a:r>
                        <a:rPr lang="en-US" sz="2200" b="0" dirty="0">
                          <a:effectLst/>
                        </a:rPr>
                        <a:t> no </a:t>
                      </a:r>
                      <a:r>
                        <a:rPr lang="en-US" sz="2200" b="0" dirty="0" err="1">
                          <a:effectLst/>
                        </a:rPr>
                        <a:t>listas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2286126214"/>
                  </a:ext>
                </a:extLst>
              </a:tr>
              <a:tr h="53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Работа на ОП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Obras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en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la</a:t>
                      </a:r>
                      <a:r>
                        <a:rPr lang="ru-RU" sz="2200" b="0" dirty="0">
                          <a:effectLst/>
                        </a:rPr>
                        <a:t> PF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Trabajo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en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la</a:t>
                      </a:r>
                      <a:r>
                        <a:rPr lang="ru-RU" sz="2200" b="0" dirty="0">
                          <a:effectLst/>
                        </a:rPr>
                        <a:t> PF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12991438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Примеры ошибок в военно-техническом переводе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Примеры ошибок в военно-техническом переводе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626067"/>
              </p:ext>
            </p:extLst>
          </p:nvPr>
        </p:nvGraphicFramePr>
        <p:xfrm>
          <a:off x="1104900" y="2329547"/>
          <a:ext cx="10795000" cy="52748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99757">
                  <a:extLst>
                    <a:ext uri="{9D8B030D-6E8A-4147-A177-3AD203B41FA5}">
                      <a16:colId xmlns:a16="http://schemas.microsoft.com/office/drawing/2014/main" xmlns="" val="3453952218"/>
                    </a:ext>
                  </a:extLst>
                </a:gridCol>
                <a:gridCol w="3482449">
                  <a:extLst>
                    <a:ext uri="{9D8B030D-6E8A-4147-A177-3AD203B41FA5}">
                      <a16:colId xmlns:a16="http://schemas.microsoft.com/office/drawing/2014/main" xmlns="" val="461586000"/>
                    </a:ext>
                  </a:extLst>
                </a:gridCol>
                <a:gridCol w="3812794">
                  <a:extLst>
                    <a:ext uri="{9D8B030D-6E8A-4147-A177-3AD203B41FA5}">
                      <a16:colId xmlns:a16="http://schemas.microsoft.com/office/drawing/2014/main" xmlns="" val="512993085"/>
                    </a:ext>
                  </a:extLst>
                </a:gridCol>
              </a:tblGrid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Русский </a:t>
                      </a:r>
                      <a:r>
                        <a:rPr lang="ru-RU" sz="2400" b="1" dirty="0" smtClean="0">
                          <a:effectLst/>
                        </a:rPr>
                        <a:t>оригинал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Вариант </a:t>
                      </a:r>
                      <a:r>
                        <a:rPr lang="ru-RU" sz="2400" b="1" dirty="0" smtClean="0">
                          <a:effectLst/>
                        </a:rPr>
                        <a:t>переводчика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Требования </a:t>
                      </a:r>
                      <a:r>
                        <a:rPr lang="ru-RU" sz="2400" b="1" dirty="0">
                          <a:effectLst/>
                        </a:rPr>
                        <a:t>заказчика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xmlns="" val="3083763668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Редакция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Redacción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err="1" smtClean="0">
                          <a:effectLst/>
                        </a:rPr>
                        <a:t>Modificaсión</a:t>
                      </a:r>
                      <a:endParaRPr lang="ru-RU" sz="22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1477915942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>
                          <a:effectLst/>
                        </a:rPr>
                        <a:t>Личный номер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Número personal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Cédula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de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identidad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1646156437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Местонахождение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Se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encuentra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en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Situación</a:t>
                      </a:r>
                      <a:r>
                        <a:rPr lang="ru-RU" sz="2200" b="0" dirty="0">
                          <a:effectLst/>
                        </a:rPr>
                        <a:t>/</a:t>
                      </a:r>
                      <a:r>
                        <a:rPr lang="ru-RU" sz="2200" b="0" dirty="0" err="1">
                          <a:effectLst/>
                        </a:rPr>
                        <a:t>Ubicación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4277492595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Личное оружие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Arma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privada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Serial de arma personal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1444330809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Сохранить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Aprobar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Guardar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1579948234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Добавить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Adicionar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Agregar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938161887"/>
                  </a:ext>
                </a:extLst>
              </a:tr>
              <a:tr h="838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Полоса разведки левая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Zona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de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reconocimiento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izquierda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Franja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de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exploración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izquierda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3152566032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Готовность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Estado listo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Apresto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2487251553"/>
                  </a:ext>
                </a:extLst>
              </a:tr>
              <a:tr h="492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Гребни укрытия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>
                          <a:effectLst/>
                        </a:rPr>
                        <a:t>Inflexiones del refugio</a:t>
                      </a:r>
                      <a:endParaRPr lang="ru-RU" sz="2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0" dirty="0" err="1">
                          <a:effectLst/>
                        </a:rPr>
                        <a:t>Alturas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de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las</a:t>
                      </a:r>
                      <a:r>
                        <a:rPr lang="ru-RU" sz="2200" b="0" dirty="0">
                          <a:effectLst/>
                        </a:rPr>
                        <a:t> </a:t>
                      </a:r>
                      <a:r>
                        <a:rPr lang="ru-RU" sz="2200" b="0" dirty="0" err="1">
                          <a:effectLst/>
                        </a:rPr>
                        <a:t>máscaras</a:t>
                      </a:r>
                      <a:endParaRPr lang="ru-RU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46444" marB="46444"/>
                </a:tc>
                <a:extLst>
                  <a:ext uri="{0D108BD9-81ED-4DB2-BD59-A6C34878D82A}">
                    <a16:rowId xmlns:a16="http://schemas.microsoft.com/office/drawing/2014/main" xmlns="" val="235745937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104900" y="1948543"/>
            <a:ext cx="10795000" cy="4383314"/>
          </a:xfrm>
          <a:prstGeom prst="rect">
            <a:avLst/>
          </a:prstGeom>
        </p:spPr>
        <p:txBody>
          <a:bodyPr/>
          <a:lstStyle/>
          <a:p>
            <a:pPr marL="720000">
              <a:lnSpc>
                <a:spcPct val="150000"/>
              </a:lnSpc>
              <a:spcBef>
                <a:spcPts val="2400"/>
              </a:spcBef>
              <a:buBlip>
                <a:blip r:embed="rId2"/>
              </a:buBlip>
              <a:defRPr sz="2400"/>
            </a:pPr>
            <a:r>
              <a:rPr lang="ru-RU" dirty="0" smtClean="0"/>
              <a:t>- </a:t>
            </a:r>
            <a:r>
              <a:rPr dirty="0" err="1" smtClean="0"/>
              <a:t>работа</a:t>
            </a:r>
            <a:r>
              <a:rPr dirty="0" smtClean="0"/>
              <a:t> </a:t>
            </a:r>
            <a:r>
              <a:rPr dirty="0"/>
              <a:t>с </a:t>
            </a:r>
            <a:r>
              <a:rPr dirty="0" err="1"/>
              <a:t>одноязычными</a:t>
            </a:r>
            <a:r>
              <a:rPr dirty="0"/>
              <a:t> </a:t>
            </a:r>
            <a:r>
              <a:rPr dirty="0" err="1"/>
              <a:t>материалами</a:t>
            </a:r>
            <a:r>
              <a:rPr dirty="0"/>
              <a:t>, </a:t>
            </a:r>
            <a:r>
              <a:rPr dirty="0" err="1"/>
              <a:t>словарями</a:t>
            </a:r>
            <a:r>
              <a:rPr dirty="0"/>
              <a:t>(</a:t>
            </a:r>
            <a:r>
              <a:rPr dirty="0" err="1"/>
              <a:t>технические</a:t>
            </a:r>
            <a:r>
              <a:rPr dirty="0"/>
              <a:t> и </a:t>
            </a:r>
            <a:r>
              <a:rPr dirty="0" err="1"/>
              <a:t>военные</a:t>
            </a:r>
            <a:r>
              <a:rPr dirty="0"/>
              <a:t> </a:t>
            </a:r>
            <a:r>
              <a:rPr dirty="0" err="1"/>
              <a:t>справочники</a:t>
            </a:r>
            <a:r>
              <a:rPr dirty="0"/>
              <a:t>, </a:t>
            </a:r>
            <a:r>
              <a:rPr dirty="0" err="1"/>
              <a:t>энциклопедии</a:t>
            </a:r>
            <a:r>
              <a:rPr dirty="0"/>
              <a:t>, </a:t>
            </a:r>
            <a:r>
              <a:rPr dirty="0" err="1"/>
              <a:t>словари</a:t>
            </a:r>
            <a:r>
              <a:rPr dirty="0"/>
              <a:t> с </a:t>
            </a:r>
            <a:r>
              <a:rPr dirty="0" err="1"/>
              <a:t>картинками</a:t>
            </a:r>
            <a:r>
              <a:rPr dirty="0"/>
              <a:t>, </a:t>
            </a:r>
            <a:r>
              <a:rPr dirty="0" err="1"/>
              <a:t>схемами</a:t>
            </a:r>
            <a:r>
              <a:rPr dirty="0"/>
              <a:t>, </a:t>
            </a:r>
            <a:r>
              <a:rPr dirty="0" err="1"/>
              <a:t>диаграммами</a:t>
            </a:r>
            <a:r>
              <a:rPr dirty="0" smtClean="0"/>
              <a:t>,</a:t>
            </a:r>
            <a:r>
              <a:rPr lang="ru-RU" dirty="0" smtClean="0"/>
              <a:t> </a:t>
            </a:r>
            <a:r>
              <a:rPr dirty="0" err="1" smtClean="0"/>
              <a:t>поисковики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т.д</a:t>
            </a:r>
            <a:r>
              <a:rPr dirty="0"/>
              <a:t>.)</a:t>
            </a:r>
          </a:p>
          <a:p>
            <a:pPr marL="720000">
              <a:lnSpc>
                <a:spcPct val="150000"/>
              </a:lnSpc>
              <a:spcBef>
                <a:spcPts val="2400"/>
              </a:spcBef>
              <a:buBlip>
                <a:blip r:embed="rId2"/>
              </a:buBlip>
              <a:defRPr sz="2400"/>
            </a:pPr>
            <a:r>
              <a:rPr lang="ru-RU" dirty="0" smtClean="0"/>
              <a:t>- </a:t>
            </a:r>
            <a:r>
              <a:rPr dirty="0" err="1" smtClean="0"/>
              <a:t>консультации</a:t>
            </a:r>
            <a:r>
              <a:rPr dirty="0" smtClean="0"/>
              <a:t> </a:t>
            </a:r>
            <a:r>
              <a:rPr dirty="0" err="1"/>
              <a:t>специалистов</a:t>
            </a:r>
            <a:r>
              <a:rPr dirty="0"/>
              <a:t> в </a:t>
            </a:r>
            <a:r>
              <a:rPr dirty="0" err="1"/>
              <a:t>конкретной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dirty="0"/>
              <a:t> в </a:t>
            </a:r>
            <a:r>
              <a:rPr dirty="0" err="1"/>
              <a:t>обоих</a:t>
            </a:r>
            <a:r>
              <a:rPr dirty="0"/>
              <a:t> </a:t>
            </a:r>
            <a:r>
              <a:rPr dirty="0" err="1"/>
              <a:t>языковых</a:t>
            </a:r>
            <a:r>
              <a:rPr dirty="0"/>
              <a:t> </a:t>
            </a:r>
            <a:r>
              <a:rPr dirty="0" err="1"/>
              <a:t>направлениях</a:t>
            </a:r>
            <a:endParaRPr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Важно </a:t>
            </a:r>
            <a:r>
              <a:rPr lang="ru-RU" sz="4000" dirty="0"/>
              <a:t>при работе с письменными </a:t>
            </a:r>
            <a:r>
              <a:rPr lang="ru-RU" sz="4000" dirty="0" smtClean="0"/>
              <a:t>военно-техническими переводами:</a:t>
            </a:r>
            <a:endParaRPr lang="ru-RU" sz="4000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1126671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Этический аспект в устном </a:t>
            </a:r>
            <a:r>
              <a:rPr lang="ru-RU" sz="4000" dirty="0" smtClean="0"/>
              <a:t>военно-техническом перевод</a:t>
            </a:r>
            <a:r>
              <a:rPr lang="ru-RU" sz="4000" dirty="0"/>
              <a:t>е</a:t>
            </a:r>
          </a:p>
        </p:txBody>
      </p:sp>
      <p:sp>
        <p:nvSpPr>
          <p:cNvPr id="5" name="Shape 154"/>
          <p:cNvSpPr>
            <a:spLocks noGrp="1"/>
          </p:cNvSpPr>
          <p:nvPr>
            <p:ph type="body" idx="1"/>
          </p:nvPr>
        </p:nvSpPr>
        <p:spPr>
          <a:xfrm>
            <a:off x="1104900" y="2612571"/>
            <a:ext cx="10795000" cy="4383314"/>
          </a:xfrm>
          <a:prstGeom prst="rect">
            <a:avLst/>
          </a:prstGeom>
        </p:spPr>
        <p:txBody>
          <a:bodyPr/>
          <a:lstStyle/>
          <a:p>
            <a:pPr marL="7200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ru-RU" dirty="0" smtClean="0"/>
              <a:t>   </a:t>
            </a:r>
            <a:endParaRPr dirty="0"/>
          </a:p>
          <a:p>
            <a:pPr marL="7200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ru-RU" dirty="0" smtClean="0"/>
              <a:t>  </a:t>
            </a:r>
          </a:p>
          <a:p>
            <a:pPr marL="7200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7200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  <a:defRPr sz="2400"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85604A"/>
                </a:solidFill>
              </a:rPr>
              <a:t>¡Gracias </a:t>
            </a:r>
            <a:r>
              <a:rPr lang="en-US" sz="7200" dirty="0" err="1">
                <a:solidFill>
                  <a:srgbClr val="85604A"/>
                </a:solidFill>
              </a:rPr>
              <a:t>por</a:t>
            </a:r>
            <a:r>
              <a:rPr lang="en-US" sz="7200" dirty="0">
                <a:solidFill>
                  <a:srgbClr val="85604A"/>
                </a:solidFill>
              </a:rPr>
              <a:t> </a:t>
            </a:r>
            <a:r>
              <a:rPr lang="en-US" sz="7200" dirty="0" err="1">
                <a:solidFill>
                  <a:srgbClr val="85604A"/>
                </a:solidFill>
              </a:rPr>
              <a:t>su</a:t>
            </a:r>
            <a:r>
              <a:rPr lang="en-US" sz="7200" dirty="0">
                <a:solidFill>
                  <a:srgbClr val="85604A"/>
                </a:solidFill>
              </a:rPr>
              <a:t> </a:t>
            </a:r>
            <a:r>
              <a:rPr lang="en-US" sz="7200" dirty="0" err="1">
                <a:solidFill>
                  <a:srgbClr val="85604A"/>
                </a:solidFill>
              </a:rPr>
              <a:t>atención</a:t>
            </a:r>
            <a:r>
              <a:rPr lang="en-US" sz="7200" dirty="0">
                <a:solidFill>
                  <a:srgbClr val="85604A"/>
                </a:solidFill>
              </a:rPr>
              <a:t>!</a:t>
            </a:r>
            <a:endParaRPr lang="ru-RU" sz="72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2941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3"/>
          <p:cNvSpPr txBox="1">
            <a:spLocks/>
          </p:cNvSpPr>
          <p:nvPr/>
        </p:nvSpPr>
        <p:spPr>
          <a:xfrm>
            <a:off x="1104900" y="2083656"/>
            <a:ext cx="10795000" cy="499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381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1pPr>
            <a:lvl2pPr marL="762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2pPr>
            <a:lvl3pPr marL="1143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3pPr>
            <a:lvl4pPr marL="1524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4pPr>
            <a:lvl5pPr marL="1905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5pPr>
            <a:lvl6pPr marL="2286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6pPr>
            <a:lvl7pPr marL="2667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7pPr>
            <a:lvl8pPr marL="3048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8pPr>
            <a:lvl9pPr marL="3429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0" indent="720000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Военные тексты неоднородны по своему содержанию и выполняемой ими коммуникативной функции.</a:t>
            </a:r>
          </a:p>
          <a:p>
            <a:pPr marL="0" indent="720000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Можно выделить две большие группы таких текстов: </a:t>
            </a:r>
          </a:p>
          <a:p>
            <a:pPr marL="0" indent="720000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- тексты информационного содержания (военно-научные и военно-технические тексты)</a:t>
            </a:r>
          </a:p>
          <a:p>
            <a:pPr marL="0" indent="720000" hangingPunct="1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- тексты, регламентирующие жизнь и деятельность войск (боевые документы: приказы, распоряжения, приказания, донесения, доклады, сводки, и т.п.).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1104900" y="2587089"/>
            <a:ext cx="10795000" cy="4995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72000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при устном переводе ситуация общения облег­чает деятельность переводчика, взаимопонимание собеседников достигается не только словами, но и обще­принятыми жестами, обстановкой, обычаями. Адекватности перевода способствует проникновение переводчика в ситуацию действительности </a:t>
            </a:r>
          </a:p>
          <a:p>
            <a:pPr marL="0" indent="720000">
              <a:lnSpc>
                <a:spcPct val="170000"/>
              </a:lnSpc>
              <a:spcBef>
                <a:spcPts val="120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в процессе письменного перевода есть необходимость в неоднократной проверке каждого термина при помощи специалистов каждой конкретной области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20252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Специфика и проблемы устного и письменного военно-технического перевода имеют как точки соприкосновения, так и различия.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1104900" y="2044557"/>
            <a:ext cx="10795000" cy="3658171"/>
          </a:xfrm>
          <a:prstGeom prst="rect">
            <a:avLst/>
          </a:prstGeom>
        </p:spPr>
        <p:txBody>
          <a:bodyPr/>
          <a:lstStyle/>
          <a:p>
            <a:pPr marL="0" indent="720000">
              <a:buNone/>
            </a:pPr>
            <a:r>
              <a:rPr lang="ru-RU" sz="2400" dirty="0" smtClean="0"/>
              <a:t>- насыщенность специальными терминами</a:t>
            </a:r>
          </a:p>
          <a:p>
            <a:pPr marL="0" indent="720000">
              <a:buNone/>
            </a:pPr>
            <a:r>
              <a:rPr lang="ru-RU" sz="2400" dirty="0" smtClean="0"/>
              <a:t>- наличие большого количества аббревиатур</a:t>
            </a:r>
          </a:p>
          <a:p>
            <a:pPr marL="0" indent="720000">
              <a:buNone/>
            </a:pPr>
            <a:r>
              <a:rPr lang="ru-RU" sz="2400" dirty="0" smtClean="0"/>
              <a:t>- специфичность стиля </a:t>
            </a:r>
            <a:endParaRPr lang="ru-RU" sz="24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Что объединяет все военные тексты</a:t>
            </a:r>
            <a:r>
              <a:rPr lang="ru-RU" sz="4000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1104900" y="15748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algn="ctr"/>
            <a:r>
              <a:rPr lang="ru-RU" dirty="0" smtClean="0">
                <a:solidFill>
                  <a:srgbClr val="85604A"/>
                </a:solidFill>
              </a:rPr>
              <a:t>Специфика военно-технического перевода при работе в паре русский - испанский</a:t>
            </a:r>
            <a:endParaRPr lang="ru-RU" dirty="0">
              <a:solidFill>
                <a:srgbClr val="85604A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898072" y="2133600"/>
            <a:ext cx="10795000" cy="4702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329" indent="-354329" defTabSz="543305">
              <a:spcBef>
                <a:spcPts val="1800"/>
              </a:spcBef>
              <a:buBlip>
                <a:blip r:embed="rId2"/>
              </a:buBlip>
              <a:defRPr sz="3348"/>
            </a:pPr>
            <a:r>
              <a:rPr sz="2600" dirty="0" smtClean="0"/>
              <a:t>1</a:t>
            </a:r>
            <a:r>
              <a:rPr sz="2600" dirty="0"/>
              <a:t>. </a:t>
            </a:r>
            <a:r>
              <a:rPr sz="2600" dirty="0" err="1"/>
              <a:t>Сложности</a:t>
            </a:r>
            <a:r>
              <a:rPr sz="2600" dirty="0"/>
              <a:t> с </a:t>
            </a:r>
            <a:r>
              <a:rPr sz="2600" dirty="0" err="1"/>
              <a:t>размытостью</a:t>
            </a:r>
            <a:r>
              <a:rPr sz="2600" dirty="0"/>
              <a:t> </a:t>
            </a:r>
            <a:r>
              <a:rPr sz="2600" dirty="0" err="1"/>
              <a:t>границ</a:t>
            </a:r>
            <a:r>
              <a:rPr sz="2600" dirty="0"/>
              <a:t> </a:t>
            </a:r>
            <a:r>
              <a:rPr sz="2600" dirty="0" err="1"/>
              <a:t>между</a:t>
            </a:r>
            <a:r>
              <a:rPr sz="2600" dirty="0"/>
              <a:t> </a:t>
            </a:r>
            <a:r>
              <a:rPr sz="2600" dirty="0" err="1"/>
              <a:t>общеупотребительной</a:t>
            </a:r>
            <a:r>
              <a:rPr sz="2600" dirty="0"/>
              <a:t> </a:t>
            </a:r>
            <a:r>
              <a:rPr sz="2600" dirty="0" err="1"/>
              <a:t>лексикой</a:t>
            </a:r>
            <a:r>
              <a:rPr sz="2600" dirty="0"/>
              <a:t> и </a:t>
            </a:r>
            <a:r>
              <a:rPr sz="2600" dirty="0" err="1"/>
              <a:t>военной</a:t>
            </a:r>
            <a:r>
              <a:rPr sz="2600" dirty="0"/>
              <a:t> </a:t>
            </a:r>
            <a:r>
              <a:rPr sz="2600" dirty="0" err="1"/>
              <a:t>терминологией</a:t>
            </a:r>
            <a:r>
              <a:rPr sz="2600" dirty="0"/>
              <a:t> в </a:t>
            </a:r>
            <a:r>
              <a:rPr sz="2600" dirty="0" err="1"/>
              <a:t>испанском</a:t>
            </a:r>
            <a:r>
              <a:rPr sz="2600" dirty="0"/>
              <a:t> </a:t>
            </a:r>
            <a:r>
              <a:rPr sz="2600" dirty="0" err="1"/>
              <a:t>языке</a:t>
            </a:r>
            <a:r>
              <a:rPr sz="2600" dirty="0" smtClean="0"/>
              <a:t>.</a:t>
            </a:r>
            <a:r>
              <a:rPr lang="ru-RU" sz="2600" dirty="0" smtClean="0"/>
              <a:t> </a:t>
            </a:r>
          </a:p>
          <a:p>
            <a:pPr marL="720000" indent="-354329" defTabSz="543305">
              <a:spcBef>
                <a:spcPts val="2400"/>
              </a:spcBef>
              <a:buBlip>
                <a:blip r:embed="rId2"/>
              </a:buBlip>
              <a:defRPr sz="3348"/>
            </a:pPr>
            <a:r>
              <a:rPr sz="2200" dirty="0"/>
              <a:t>- </a:t>
            </a:r>
            <a:r>
              <a:rPr sz="2200" dirty="0" err="1"/>
              <a:t>unidad</a:t>
            </a:r>
            <a:r>
              <a:rPr sz="2200" dirty="0"/>
              <a:t> - </a:t>
            </a:r>
            <a:r>
              <a:rPr sz="2200" dirty="0" err="1"/>
              <a:t>подразделение</a:t>
            </a:r>
            <a:r>
              <a:rPr sz="2200" dirty="0"/>
              <a:t>, </a:t>
            </a:r>
            <a:r>
              <a:rPr sz="2200" dirty="0" err="1"/>
              <a:t>воинская</a:t>
            </a:r>
            <a:r>
              <a:rPr sz="2200" dirty="0"/>
              <a:t> </a:t>
            </a:r>
            <a:r>
              <a:rPr sz="2200" dirty="0" err="1"/>
              <a:t>часть</a:t>
            </a:r>
            <a:r>
              <a:rPr sz="2200" dirty="0"/>
              <a:t>, </a:t>
            </a:r>
            <a:r>
              <a:rPr sz="2200" dirty="0" err="1"/>
              <a:t>единица</a:t>
            </a:r>
            <a:r>
              <a:rPr sz="2200" dirty="0"/>
              <a:t>, </a:t>
            </a:r>
            <a:r>
              <a:rPr sz="2200" dirty="0" err="1"/>
              <a:t>элемент</a:t>
            </a:r>
            <a:r>
              <a:rPr sz="2200" dirty="0"/>
              <a:t>, </a:t>
            </a:r>
            <a:r>
              <a:rPr sz="2200" dirty="0" err="1"/>
              <a:t>блок</a:t>
            </a:r>
            <a:r>
              <a:rPr sz="2200" dirty="0"/>
              <a:t>, </a:t>
            </a:r>
            <a:r>
              <a:rPr sz="2200" dirty="0" err="1"/>
              <a:t>установка</a:t>
            </a:r>
            <a:r>
              <a:rPr sz="2200" dirty="0"/>
              <a:t>, </a:t>
            </a:r>
            <a:r>
              <a:rPr sz="2200" dirty="0" err="1"/>
              <a:t>целостность</a:t>
            </a:r>
            <a:r>
              <a:rPr sz="2200" dirty="0"/>
              <a:t>, </a:t>
            </a:r>
            <a:r>
              <a:rPr sz="2200" dirty="0" err="1"/>
              <a:t>группа</a:t>
            </a:r>
            <a:r>
              <a:rPr sz="2200" dirty="0"/>
              <a:t>, </a:t>
            </a:r>
            <a:r>
              <a:rPr sz="2200" dirty="0" err="1"/>
              <a:t>составная</a:t>
            </a:r>
            <a:r>
              <a:rPr sz="2200" dirty="0"/>
              <a:t> </a:t>
            </a:r>
            <a:r>
              <a:rPr sz="2200" dirty="0" err="1"/>
              <a:t>часть</a:t>
            </a:r>
            <a:r>
              <a:rPr sz="2200" dirty="0"/>
              <a:t>, </a:t>
            </a:r>
            <a:r>
              <a:rPr sz="2200" dirty="0" err="1"/>
              <a:t>штука</a:t>
            </a:r>
            <a:r>
              <a:rPr sz="2200" dirty="0"/>
              <a:t>, </a:t>
            </a:r>
            <a:r>
              <a:rPr sz="2200" dirty="0" err="1"/>
              <a:t>ячейка</a:t>
            </a:r>
            <a:r>
              <a:rPr sz="2200" dirty="0"/>
              <a:t>, </a:t>
            </a:r>
            <a:r>
              <a:rPr sz="2200" dirty="0" err="1"/>
              <a:t>т.д</a:t>
            </a:r>
            <a:r>
              <a:rPr sz="2200" dirty="0"/>
              <a:t>.</a:t>
            </a:r>
            <a:r>
              <a:rPr lang="ru-RU" sz="2200" dirty="0"/>
              <a:t> </a:t>
            </a:r>
          </a:p>
          <a:p>
            <a:pPr marL="720000" indent="-354329" defTabSz="543305">
              <a:spcBef>
                <a:spcPts val="1200"/>
              </a:spcBef>
              <a:buBlip>
                <a:blip r:embed="rId2"/>
              </a:buBlip>
              <a:defRPr sz="3348"/>
            </a:pPr>
            <a:r>
              <a:rPr sz="2200" dirty="0"/>
              <a:t>- </a:t>
            </a:r>
            <a:r>
              <a:rPr sz="2200" dirty="0" err="1"/>
              <a:t>pieza</a:t>
            </a:r>
            <a:r>
              <a:rPr sz="2200" dirty="0"/>
              <a:t> - </a:t>
            </a:r>
            <a:r>
              <a:rPr sz="2200" dirty="0" err="1"/>
              <a:t>орудие</a:t>
            </a:r>
            <a:r>
              <a:rPr sz="2200" dirty="0"/>
              <a:t>, </a:t>
            </a:r>
            <a:r>
              <a:rPr sz="2200" dirty="0" err="1"/>
              <a:t>деталь</a:t>
            </a:r>
            <a:r>
              <a:rPr sz="2200" dirty="0"/>
              <a:t>, </a:t>
            </a:r>
            <a:r>
              <a:rPr sz="2200" dirty="0" err="1"/>
              <a:t>изделие</a:t>
            </a:r>
            <a:r>
              <a:rPr sz="2200" dirty="0"/>
              <a:t>, </a:t>
            </a:r>
            <a:r>
              <a:rPr sz="2200" dirty="0" err="1"/>
              <a:t>штука</a:t>
            </a:r>
            <a:r>
              <a:rPr sz="2200" dirty="0"/>
              <a:t>, </a:t>
            </a:r>
            <a:r>
              <a:rPr sz="2200" dirty="0" err="1"/>
              <a:t>единица</a:t>
            </a:r>
            <a:r>
              <a:rPr sz="2200" dirty="0"/>
              <a:t>, </a:t>
            </a:r>
            <a:r>
              <a:rPr sz="2200" dirty="0" err="1"/>
              <a:t>комната</a:t>
            </a:r>
            <a:r>
              <a:rPr sz="2200" dirty="0"/>
              <a:t>, </a:t>
            </a:r>
            <a:r>
              <a:rPr sz="2200" dirty="0" err="1"/>
              <a:t>пьеса</a:t>
            </a:r>
            <a:r>
              <a:rPr sz="2200" dirty="0"/>
              <a:t>, </a:t>
            </a:r>
            <a:r>
              <a:rPr sz="2200" dirty="0" err="1"/>
              <a:t>фигура</a:t>
            </a:r>
            <a:r>
              <a:rPr sz="2200" dirty="0"/>
              <a:t>(</a:t>
            </a:r>
            <a:r>
              <a:rPr sz="2200" dirty="0" err="1"/>
              <a:t>шахматная</a:t>
            </a:r>
            <a:r>
              <a:rPr sz="2200" dirty="0"/>
              <a:t>), </a:t>
            </a:r>
            <a:r>
              <a:rPr sz="2200" dirty="0" err="1"/>
              <a:t>документ</a:t>
            </a:r>
            <a:r>
              <a:rPr sz="2200" dirty="0"/>
              <a:t>, </a:t>
            </a:r>
            <a:r>
              <a:rPr sz="2200" dirty="0" err="1"/>
              <a:t>предмет</a:t>
            </a:r>
            <a:r>
              <a:rPr sz="2200" dirty="0"/>
              <a:t>, </a:t>
            </a:r>
            <a:r>
              <a:rPr sz="2200" dirty="0" err="1"/>
              <a:t>кусок</a:t>
            </a:r>
            <a:r>
              <a:rPr sz="2200" dirty="0"/>
              <a:t> и </a:t>
            </a:r>
            <a:r>
              <a:rPr sz="2200" dirty="0" err="1"/>
              <a:t>т.д</a:t>
            </a:r>
            <a:r>
              <a:rPr sz="2200" dirty="0"/>
              <a:t>.</a:t>
            </a:r>
            <a:r>
              <a:rPr lang="ru-RU" sz="2200" dirty="0"/>
              <a:t> </a:t>
            </a:r>
          </a:p>
          <a:p>
            <a:pPr marL="720000" indent="-354329" defTabSz="543305">
              <a:spcBef>
                <a:spcPts val="1200"/>
              </a:spcBef>
              <a:buBlip>
                <a:blip r:embed="rId2"/>
              </a:buBlip>
              <a:defRPr sz="3348"/>
            </a:pPr>
            <a:r>
              <a:rPr sz="2200" dirty="0"/>
              <a:t>- </a:t>
            </a:r>
            <a:r>
              <a:rPr sz="2200" dirty="0" err="1"/>
              <a:t>alcance</a:t>
            </a:r>
            <a:r>
              <a:rPr sz="2200" dirty="0"/>
              <a:t> - </a:t>
            </a:r>
            <a:r>
              <a:rPr sz="2200" dirty="0" err="1"/>
              <a:t>дальность</a:t>
            </a:r>
            <a:r>
              <a:rPr sz="2200" dirty="0"/>
              <a:t> </a:t>
            </a:r>
            <a:r>
              <a:rPr sz="2200" dirty="0" err="1"/>
              <a:t>действия</a:t>
            </a:r>
            <a:r>
              <a:rPr sz="2200" dirty="0"/>
              <a:t>, </a:t>
            </a:r>
            <a:r>
              <a:rPr sz="2200" dirty="0" err="1"/>
              <a:t>досягаемость</a:t>
            </a:r>
            <a:r>
              <a:rPr sz="2200" dirty="0"/>
              <a:t>, </a:t>
            </a:r>
            <a:r>
              <a:rPr sz="2200" dirty="0" err="1"/>
              <a:t>дальнобойность</a:t>
            </a:r>
            <a:r>
              <a:rPr sz="2200" dirty="0"/>
              <a:t>, </a:t>
            </a:r>
            <a:r>
              <a:rPr sz="2200" dirty="0" err="1"/>
              <a:t>радиус</a:t>
            </a:r>
            <a:r>
              <a:rPr sz="2200" dirty="0"/>
              <a:t> </a:t>
            </a:r>
            <a:r>
              <a:rPr sz="2200" dirty="0" err="1"/>
              <a:t>действия</a:t>
            </a:r>
            <a:r>
              <a:rPr sz="2200" dirty="0"/>
              <a:t>, </a:t>
            </a:r>
            <a:r>
              <a:rPr sz="2200" dirty="0" err="1"/>
              <a:t>дальность</a:t>
            </a:r>
            <a:r>
              <a:rPr sz="2200" dirty="0"/>
              <a:t> </a:t>
            </a:r>
            <a:r>
              <a:rPr sz="2200" dirty="0" err="1"/>
              <a:t>полета</a:t>
            </a:r>
            <a:r>
              <a:rPr sz="2200" dirty="0"/>
              <a:t>, </a:t>
            </a:r>
            <a:r>
              <a:rPr sz="2200" dirty="0" err="1"/>
              <a:t>дистанция</a:t>
            </a:r>
            <a:r>
              <a:rPr sz="2200" dirty="0"/>
              <a:t>, </a:t>
            </a:r>
            <a:r>
              <a:rPr sz="2200" dirty="0" err="1"/>
              <a:t>значение</a:t>
            </a:r>
            <a:r>
              <a:rPr sz="2200" dirty="0"/>
              <a:t>, </a:t>
            </a:r>
            <a:r>
              <a:rPr sz="2200" dirty="0" err="1"/>
              <a:t>важность</a:t>
            </a:r>
            <a:r>
              <a:rPr sz="2200" dirty="0"/>
              <a:t>, </a:t>
            </a:r>
            <a:r>
              <a:rPr sz="2200" dirty="0" err="1"/>
              <a:t>достаточность</a:t>
            </a:r>
            <a:r>
              <a:rPr sz="2200" dirty="0"/>
              <a:t>, </a:t>
            </a:r>
            <a:r>
              <a:rPr sz="2200" dirty="0" err="1"/>
              <a:t>талант</a:t>
            </a:r>
            <a:r>
              <a:rPr sz="2200" dirty="0"/>
              <a:t>, </a:t>
            </a:r>
            <a:r>
              <a:rPr sz="2200" dirty="0" err="1"/>
              <a:t>близость</a:t>
            </a:r>
            <a:r>
              <a:rPr sz="2200" dirty="0"/>
              <a:t> </a:t>
            </a:r>
            <a:r>
              <a:rPr sz="2200" dirty="0" err="1"/>
              <a:t>предмета</a:t>
            </a:r>
            <a:r>
              <a:rPr sz="2200" dirty="0"/>
              <a:t>, </a:t>
            </a:r>
            <a:r>
              <a:rPr sz="2200" dirty="0" err="1"/>
              <a:t>т.д</a:t>
            </a:r>
            <a:r>
              <a:rPr sz="2200" dirty="0"/>
              <a:t>.</a:t>
            </a:r>
            <a:r>
              <a:rPr lang="ru-RU" sz="2200" dirty="0"/>
              <a:t> </a:t>
            </a:r>
            <a:endParaRPr sz="2232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Терминология</a:t>
            </a:r>
            <a:r>
              <a:rPr lang="ru-RU" sz="4000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Терминология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4" name="Shape 129"/>
          <p:cNvSpPr>
            <a:spLocks noGrp="1"/>
          </p:cNvSpPr>
          <p:nvPr>
            <p:ph type="body" idx="1"/>
          </p:nvPr>
        </p:nvSpPr>
        <p:spPr>
          <a:xfrm>
            <a:off x="930729" y="2340428"/>
            <a:ext cx="10795000" cy="46445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43305">
              <a:spcBef>
                <a:spcPts val="2900"/>
              </a:spcBef>
              <a:buNone/>
              <a:defRPr sz="3348"/>
            </a:pPr>
            <a:r>
              <a:rPr sz="2600" dirty="0" smtClean="0"/>
              <a:t>2</a:t>
            </a:r>
            <a:r>
              <a:rPr sz="2600" dirty="0"/>
              <a:t>. </a:t>
            </a:r>
            <a:r>
              <a:rPr sz="2600" dirty="0" err="1"/>
              <a:t>Разнородность</a:t>
            </a:r>
            <a:r>
              <a:rPr sz="2600" dirty="0"/>
              <a:t>, </a:t>
            </a:r>
            <a:r>
              <a:rPr sz="2600" dirty="0" err="1"/>
              <a:t>меньший</a:t>
            </a:r>
            <a:r>
              <a:rPr sz="2600" dirty="0"/>
              <a:t>(</a:t>
            </a:r>
            <a:r>
              <a:rPr sz="2600" dirty="0" err="1"/>
              <a:t>чем</a:t>
            </a:r>
            <a:r>
              <a:rPr sz="2600" dirty="0"/>
              <a:t> в </a:t>
            </a:r>
            <a:r>
              <a:rPr sz="2600" dirty="0" err="1"/>
              <a:t>русском</a:t>
            </a:r>
            <a:r>
              <a:rPr sz="2600" dirty="0"/>
              <a:t>) </a:t>
            </a:r>
            <a:r>
              <a:rPr sz="2600" dirty="0" err="1"/>
              <a:t>уровень</a:t>
            </a:r>
            <a:r>
              <a:rPr sz="2600" dirty="0"/>
              <a:t> </a:t>
            </a:r>
            <a:r>
              <a:rPr sz="2600" dirty="0" err="1"/>
              <a:t>унифицированности</a:t>
            </a:r>
            <a:r>
              <a:rPr sz="2600" dirty="0"/>
              <a:t> </a:t>
            </a:r>
            <a:r>
              <a:rPr sz="2600" dirty="0" err="1"/>
              <a:t>испанской</a:t>
            </a:r>
            <a:r>
              <a:rPr sz="2600" dirty="0"/>
              <a:t> </a:t>
            </a:r>
            <a:r>
              <a:rPr sz="2600" dirty="0" err="1"/>
              <a:t>военной</a:t>
            </a:r>
            <a:r>
              <a:rPr sz="2600" dirty="0"/>
              <a:t> </a:t>
            </a:r>
            <a:r>
              <a:rPr sz="2600" dirty="0" err="1"/>
              <a:t>лексики</a:t>
            </a:r>
            <a:r>
              <a:rPr sz="2600" dirty="0"/>
              <a:t>, в </a:t>
            </a:r>
            <a:r>
              <a:rPr sz="2600" dirty="0" err="1"/>
              <a:t>том</a:t>
            </a:r>
            <a:r>
              <a:rPr sz="2600" dirty="0"/>
              <a:t> </a:t>
            </a:r>
            <a:r>
              <a:rPr sz="2600" dirty="0" err="1"/>
              <a:t>числе</a:t>
            </a:r>
            <a:r>
              <a:rPr sz="2600" dirty="0"/>
              <a:t> и </a:t>
            </a:r>
            <a:r>
              <a:rPr sz="2600" dirty="0" err="1"/>
              <a:t>за</a:t>
            </a:r>
            <a:r>
              <a:rPr sz="2600" dirty="0"/>
              <a:t> </a:t>
            </a:r>
            <a:r>
              <a:rPr sz="2600" dirty="0" err="1"/>
              <a:t>счет</a:t>
            </a:r>
            <a:r>
              <a:rPr sz="2600" dirty="0"/>
              <a:t> </a:t>
            </a:r>
            <a:r>
              <a:rPr sz="2600" dirty="0" err="1"/>
              <a:t>различий</a:t>
            </a:r>
            <a:r>
              <a:rPr sz="2600" dirty="0"/>
              <a:t> в </a:t>
            </a:r>
            <a:r>
              <a:rPr sz="2600" dirty="0" err="1"/>
              <a:t>испанском</a:t>
            </a:r>
            <a:r>
              <a:rPr sz="2600" dirty="0"/>
              <a:t> </a:t>
            </a:r>
            <a:r>
              <a:rPr sz="2600" dirty="0" err="1"/>
              <a:t>языке</a:t>
            </a:r>
            <a:r>
              <a:rPr sz="2600" dirty="0"/>
              <a:t> </a:t>
            </a:r>
            <a:r>
              <a:rPr sz="2600" dirty="0" err="1"/>
              <a:t>разных</a:t>
            </a:r>
            <a:r>
              <a:rPr sz="2600" dirty="0"/>
              <a:t> </a:t>
            </a:r>
            <a:r>
              <a:rPr sz="2600" dirty="0" err="1"/>
              <a:t>стран</a:t>
            </a:r>
            <a:r>
              <a:rPr lang="ru-RU" sz="2600" dirty="0"/>
              <a:t> </a:t>
            </a:r>
          </a:p>
          <a:p>
            <a:pPr marL="365671" indent="0" defTabSz="543305">
              <a:spcBef>
                <a:spcPts val="2400"/>
              </a:spcBef>
              <a:buNone/>
              <a:defRPr sz="3348"/>
            </a:pPr>
            <a:r>
              <a:rPr sz="2232" dirty="0" smtClean="0"/>
              <a:t>- </a:t>
            </a:r>
            <a:r>
              <a:rPr sz="2232" dirty="0" err="1"/>
              <a:t>гильза</a:t>
            </a:r>
            <a:r>
              <a:rPr sz="2232" dirty="0"/>
              <a:t> - </a:t>
            </a:r>
            <a:r>
              <a:rPr sz="2232" dirty="0" err="1"/>
              <a:t>cápsula</a:t>
            </a:r>
            <a:r>
              <a:rPr sz="2232" dirty="0"/>
              <a:t>, </a:t>
            </a:r>
            <a:r>
              <a:rPr sz="2232" dirty="0" err="1"/>
              <a:t>cartucho</a:t>
            </a:r>
            <a:r>
              <a:rPr sz="2232" dirty="0"/>
              <a:t>, </a:t>
            </a:r>
            <a:r>
              <a:rPr sz="2232" dirty="0" err="1"/>
              <a:t>casquillo</a:t>
            </a:r>
            <a:r>
              <a:rPr sz="2232" dirty="0"/>
              <a:t>, </a:t>
            </a:r>
            <a:r>
              <a:rPr sz="2232" dirty="0" err="1" smtClean="0"/>
              <a:t>vaina</a:t>
            </a:r>
            <a:r>
              <a:rPr lang="ru-RU" sz="2232" dirty="0" smtClean="0"/>
              <a:t> </a:t>
            </a:r>
          </a:p>
          <a:p>
            <a:pPr marL="365671" indent="0" defTabSz="543305">
              <a:spcBef>
                <a:spcPts val="1200"/>
              </a:spcBef>
              <a:buNone/>
              <a:defRPr sz="3348"/>
            </a:pPr>
            <a:r>
              <a:rPr sz="2232" dirty="0" smtClean="0"/>
              <a:t>- </a:t>
            </a:r>
            <a:r>
              <a:rPr sz="2232" dirty="0" err="1"/>
              <a:t>огонь</a:t>
            </a:r>
            <a:r>
              <a:rPr sz="2232" dirty="0"/>
              <a:t> </a:t>
            </a:r>
            <a:r>
              <a:rPr sz="2232" dirty="0" err="1"/>
              <a:t>внакладку</a:t>
            </a:r>
            <a:r>
              <a:rPr sz="2232" dirty="0"/>
              <a:t> - </a:t>
            </a:r>
            <a:r>
              <a:rPr sz="2232" dirty="0" err="1"/>
              <a:t>fuego</a:t>
            </a:r>
            <a:r>
              <a:rPr sz="2232" dirty="0"/>
              <a:t> </a:t>
            </a:r>
            <a:r>
              <a:rPr sz="2232" dirty="0" err="1"/>
              <a:t>superpuesto</a:t>
            </a:r>
            <a:r>
              <a:rPr sz="2232" dirty="0"/>
              <a:t>, </a:t>
            </a:r>
            <a:r>
              <a:rPr sz="2232" dirty="0" err="1"/>
              <a:t>fuego</a:t>
            </a:r>
            <a:r>
              <a:rPr sz="2232" dirty="0"/>
              <a:t> </a:t>
            </a:r>
            <a:r>
              <a:rPr sz="2232" dirty="0" err="1" smtClean="0"/>
              <a:t>salteado</a:t>
            </a:r>
            <a:r>
              <a:rPr lang="ru-RU" sz="2232" dirty="0" smtClean="0"/>
              <a:t> </a:t>
            </a:r>
          </a:p>
          <a:p>
            <a:pPr marL="365671" indent="0" defTabSz="543305">
              <a:spcBef>
                <a:spcPts val="1200"/>
              </a:spcBef>
              <a:buNone/>
              <a:defRPr sz="3348"/>
            </a:pPr>
            <a:r>
              <a:rPr sz="2232" dirty="0" smtClean="0"/>
              <a:t>- </a:t>
            </a:r>
            <a:r>
              <a:rPr sz="2232" dirty="0" err="1"/>
              <a:t>установки</a:t>
            </a:r>
            <a:r>
              <a:rPr sz="2232" dirty="0"/>
              <a:t> </a:t>
            </a:r>
            <a:r>
              <a:rPr sz="2232" dirty="0" err="1"/>
              <a:t>прицела</a:t>
            </a:r>
            <a:r>
              <a:rPr sz="2232" dirty="0"/>
              <a:t> - </a:t>
            </a:r>
            <a:r>
              <a:rPr sz="2232" dirty="0" err="1"/>
              <a:t>graduaciones</a:t>
            </a:r>
            <a:r>
              <a:rPr sz="2232" dirty="0"/>
              <a:t> de </a:t>
            </a:r>
            <a:r>
              <a:rPr sz="2232" dirty="0" err="1"/>
              <a:t>nivel</a:t>
            </a:r>
            <a:r>
              <a:rPr sz="2232" dirty="0"/>
              <a:t>, </a:t>
            </a:r>
            <a:r>
              <a:rPr sz="2232" dirty="0" err="1" smtClean="0"/>
              <a:t>inscripciones</a:t>
            </a:r>
            <a:r>
              <a:rPr lang="ru-RU" sz="2232" dirty="0" smtClean="0"/>
              <a:t> </a:t>
            </a:r>
          </a:p>
          <a:p>
            <a:pPr marL="365671" indent="0" defTabSz="543305">
              <a:spcBef>
                <a:spcPts val="1200"/>
              </a:spcBef>
              <a:buNone/>
              <a:defRPr sz="3348"/>
            </a:pPr>
            <a:r>
              <a:rPr sz="2232" dirty="0" smtClean="0"/>
              <a:t>- </a:t>
            </a:r>
            <a:r>
              <a:rPr sz="2232" dirty="0" err="1"/>
              <a:t>стрелковое</a:t>
            </a:r>
            <a:r>
              <a:rPr sz="2232" dirty="0"/>
              <a:t> </a:t>
            </a:r>
            <a:r>
              <a:rPr sz="2232" dirty="0" err="1"/>
              <a:t>оружие</a:t>
            </a:r>
            <a:r>
              <a:rPr sz="2232" dirty="0"/>
              <a:t> - </a:t>
            </a:r>
            <a:r>
              <a:rPr sz="2232" dirty="0" err="1"/>
              <a:t>armamento</a:t>
            </a:r>
            <a:r>
              <a:rPr sz="2232" dirty="0"/>
              <a:t> individual, </a:t>
            </a:r>
            <a:r>
              <a:rPr sz="2232" dirty="0" err="1"/>
              <a:t>armamento</a:t>
            </a:r>
            <a:r>
              <a:rPr sz="2232" dirty="0"/>
              <a:t> de </a:t>
            </a:r>
            <a:r>
              <a:rPr sz="2232" dirty="0" err="1" smtClean="0"/>
              <a:t>infanter</a:t>
            </a:r>
            <a:r>
              <a:rPr lang="en-US" sz="2200" dirty="0" err="1" smtClean="0"/>
              <a:t>í</a:t>
            </a:r>
            <a:r>
              <a:rPr sz="2232" dirty="0" err="1" smtClean="0"/>
              <a:t>a</a:t>
            </a:r>
            <a:r>
              <a:rPr sz="2232" dirty="0"/>
              <a:t>, </a:t>
            </a:r>
            <a:r>
              <a:rPr sz="2232" dirty="0" err="1"/>
              <a:t>armas</a:t>
            </a:r>
            <a:r>
              <a:rPr sz="2232" dirty="0"/>
              <a:t> </a:t>
            </a:r>
            <a:r>
              <a:rPr sz="2232" dirty="0" err="1" smtClean="0"/>
              <a:t>pequeñas</a:t>
            </a:r>
            <a:r>
              <a:rPr lang="ru-RU" sz="2232" dirty="0" smtClean="0"/>
              <a:t> </a:t>
            </a:r>
          </a:p>
          <a:p>
            <a:pPr marL="365671" indent="0" defTabSz="543305">
              <a:spcBef>
                <a:spcPts val="1200"/>
              </a:spcBef>
              <a:buNone/>
              <a:defRPr sz="3348"/>
            </a:pPr>
            <a:r>
              <a:rPr sz="2232" dirty="0" smtClean="0"/>
              <a:t>- </a:t>
            </a:r>
            <a:r>
              <a:rPr sz="2232" dirty="0" err="1"/>
              <a:t>осечка</a:t>
            </a:r>
            <a:r>
              <a:rPr sz="2232" dirty="0"/>
              <a:t> - </a:t>
            </a:r>
            <a:r>
              <a:rPr sz="2232" dirty="0" err="1"/>
              <a:t>incidente</a:t>
            </a:r>
            <a:r>
              <a:rPr sz="2232" dirty="0"/>
              <a:t> de </a:t>
            </a:r>
            <a:r>
              <a:rPr sz="2232" dirty="0" err="1"/>
              <a:t>tiro</a:t>
            </a:r>
            <a:r>
              <a:rPr sz="2232" dirty="0"/>
              <a:t>, </a:t>
            </a:r>
            <a:r>
              <a:rPr sz="2232" dirty="0" err="1"/>
              <a:t>tiro</a:t>
            </a:r>
            <a:r>
              <a:rPr sz="2232" dirty="0"/>
              <a:t> </a:t>
            </a:r>
            <a:r>
              <a:rPr sz="2232" dirty="0" err="1" smtClean="0"/>
              <a:t>fallado</a:t>
            </a:r>
            <a:r>
              <a:rPr lang="ru-RU" sz="2232" dirty="0" smtClean="0"/>
              <a:t> </a:t>
            </a:r>
            <a:endParaRPr sz="2232" dirty="0"/>
          </a:p>
        </p:txBody>
      </p:sp>
    </p:spTree>
    <p:extLst>
      <p:ext uri="{BB962C8B-B14F-4D97-AF65-F5344CB8AC3E}">
        <p14:creationId xmlns:p14="http://schemas.microsoft.com/office/powerpoint/2010/main" xmlns="" val="3725592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41614" y="1948543"/>
            <a:ext cx="10958286" cy="708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549148">
              <a:spcBef>
                <a:spcPts val="3000"/>
              </a:spcBef>
              <a:buNone/>
              <a:defRPr sz="3384"/>
            </a:pPr>
            <a:r>
              <a:rPr sz="2256" dirty="0"/>
              <a:t> </a:t>
            </a:r>
            <a:r>
              <a:rPr sz="2600" dirty="0"/>
              <a:t>3. </a:t>
            </a:r>
            <a:r>
              <a:rPr sz="2600" dirty="0" err="1"/>
              <a:t>Чаще</a:t>
            </a:r>
            <a:r>
              <a:rPr sz="2600" dirty="0"/>
              <a:t> </a:t>
            </a:r>
            <a:r>
              <a:rPr sz="2600" dirty="0" err="1" smtClean="0"/>
              <a:t>встречающаяся</a:t>
            </a:r>
            <a:r>
              <a:rPr lang="ru-RU" sz="2600" dirty="0" smtClean="0"/>
              <a:t> </a:t>
            </a:r>
            <a:r>
              <a:rPr sz="2600" dirty="0" smtClean="0"/>
              <a:t>(</a:t>
            </a:r>
            <a:r>
              <a:rPr sz="2600" dirty="0" err="1"/>
              <a:t>чем</a:t>
            </a:r>
            <a:r>
              <a:rPr sz="2600" dirty="0"/>
              <a:t> в </a:t>
            </a:r>
            <a:r>
              <a:rPr sz="2600" dirty="0" err="1"/>
              <a:t>русском</a:t>
            </a:r>
            <a:r>
              <a:rPr sz="2600" dirty="0"/>
              <a:t>) </a:t>
            </a:r>
            <a:r>
              <a:rPr sz="2600" dirty="0" err="1"/>
              <a:t>синонимичность</a:t>
            </a:r>
            <a:r>
              <a:rPr sz="2600" dirty="0"/>
              <a:t> </a:t>
            </a:r>
            <a:r>
              <a:rPr sz="2600" dirty="0" err="1" smtClean="0"/>
              <a:t>терминов</a:t>
            </a:r>
            <a:r>
              <a:rPr lang="ru-RU" sz="2600" dirty="0" smtClean="0"/>
              <a:t> </a:t>
            </a:r>
          </a:p>
          <a:p>
            <a:pPr marL="481241" indent="0" defTabSz="549148">
              <a:spcBef>
                <a:spcPts val="2400"/>
              </a:spcBef>
              <a:buNone/>
              <a:defRPr sz="3384"/>
            </a:pPr>
            <a:r>
              <a:rPr sz="2256" dirty="0" smtClean="0"/>
              <a:t>- </a:t>
            </a:r>
            <a:r>
              <a:rPr sz="2256" dirty="0" err="1"/>
              <a:t>гаубица</a:t>
            </a:r>
            <a:r>
              <a:rPr sz="2256" dirty="0"/>
              <a:t> - </a:t>
            </a:r>
            <a:r>
              <a:rPr sz="2256" dirty="0" err="1"/>
              <a:t>obús</a:t>
            </a:r>
            <a:r>
              <a:rPr sz="2256" dirty="0"/>
              <a:t>, </a:t>
            </a:r>
            <a:r>
              <a:rPr sz="2256" dirty="0" err="1"/>
              <a:t>pieza</a:t>
            </a:r>
            <a:r>
              <a:rPr sz="2256" dirty="0"/>
              <a:t>, </a:t>
            </a:r>
            <a:r>
              <a:rPr sz="2256" dirty="0" err="1"/>
              <a:t>tanque</a:t>
            </a:r>
            <a:r>
              <a:rPr sz="2256" dirty="0"/>
              <a:t>, </a:t>
            </a:r>
            <a:r>
              <a:rPr sz="2256" dirty="0" err="1" smtClean="0"/>
              <a:t>cañ</a:t>
            </a:r>
            <a:r>
              <a:rPr lang="ru-RU" sz="2256" dirty="0"/>
              <a:t>ó</a:t>
            </a:r>
            <a:r>
              <a:rPr sz="2256" dirty="0" smtClean="0"/>
              <a:t>n</a:t>
            </a:r>
            <a:r>
              <a:rPr lang="ru-RU" sz="2256" dirty="0" smtClean="0"/>
              <a:t> </a:t>
            </a:r>
          </a:p>
          <a:p>
            <a:pPr marL="481241" indent="0" defTabSz="549148">
              <a:spcBef>
                <a:spcPts val="1200"/>
              </a:spcBef>
              <a:buNone/>
              <a:defRPr sz="3384"/>
            </a:pPr>
            <a:r>
              <a:rPr sz="2256" dirty="0" smtClean="0"/>
              <a:t>- </a:t>
            </a:r>
            <a:r>
              <a:rPr sz="2256" dirty="0" err="1"/>
              <a:t>втулка</a:t>
            </a:r>
            <a:r>
              <a:rPr sz="2256" dirty="0"/>
              <a:t> - </a:t>
            </a:r>
            <a:r>
              <a:rPr sz="2256" dirty="0" err="1"/>
              <a:t>boquilla</a:t>
            </a:r>
            <a:r>
              <a:rPr sz="2256" dirty="0"/>
              <a:t>, </a:t>
            </a:r>
            <a:r>
              <a:rPr sz="2256" dirty="0" err="1"/>
              <a:t>casquillo</a:t>
            </a:r>
            <a:r>
              <a:rPr sz="2256" dirty="0"/>
              <a:t>, </a:t>
            </a:r>
            <a:r>
              <a:rPr sz="2256" dirty="0" err="1"/>
              <a:t>manguito</a:t>
            </a:r>
            <a:r>
              <a:rPr sz="2256" dirty="0"/>
              <a:t>, </a:t>
            </a:r>
            <a:r>
              <a:rPr sz="2256" dirty="0" err="1"/>
              <a:t>buje</a:t>
            </a:r>
            <a:r>
              <a:rPr sz="2256" dirty="0"/>
              <a:t>, </a:t>
            </a:r>
            <a:r>
              <a:rPr sz="2256" dirty="0" err="1" smtClean="0"/>
              <a:t>aditamento</a:t>
            </a:r>
            <a:endParaRPr lang="ru-RU" sz="2256" dirty="0" smtClean="0"/>
          </a:p>
          <a:p>
            <a:pPr marL="0" indent="0" defTabSz="549148">
              <a:spcBef>
                <a:spcPts val="3000"/>
              </a:spcBef>
              <a:buNone/>
              <a:defRPr sz="3384"/>
            </a:pPr>
            <a:r>
              <a:rPr lang="ru-RU" sz="2600" dirty="0"/>
              <a:t>4. Несовпадение значений и различия по широте значений испанских и русских военных терминов </a:t>
            </a:r>
            <a:endParaRPr lang="ru-RU" sz="2600" dirty="0" smtClean="0"/>
          </a:p>
          <a:p>
            <a:pPr marL="481241" indent="0" defTabSz="549148">
              <a:spcBef>
                <a:spcPts val="2400"/>
              </a:spcBef>
              <a:buNone/>
              <a:defRPr sz="3384"/>
            </a:pPr>
            <a:r>
              <a:rPr lang="ru-RU" sz="2256" dirty="0"/>
              <a:t>- дальность командира - </a:t>
            </a:r>
            <a:r>
              <a:rPr lang="ru-RU" sz="2256" dirty="0" err="1"/>
              <a:t>distancia</a:t>
            </a:r>
            <a:r>
              <a:rPr lang="ru-RU" sz="2256" dirty="0"/>
              <a:t>, дальность топографическая - </a:t>
            </a:r>
            <a:r>
              <a:rPr lang="ru-RU" sz="2256" dirty="0" err="1"/>
              <a:t>alcance</a:t>
            </a:r>
            <a:r>
              <a:rPr lang="ru-RU" sz="2256" dirty="0"/>
              <a:t> </a:t>
            </a:r>
            <a:r>
              <a:rPr lang="ru-RU" sz="2256" dirty="0" err="1"/>
              <a:t>al</a:t>
            </a:r>
            <a:r>
              <a:rPr lang="ru-RU" sz="2256" dirty="0"/>
              <a:t> </a:t>
            </a:r>
            <a:r>
              <a:rPr lang="ru-RU" sz="2256" dirty="0" err="1"/>
              <a:t>plano</a:t>
            </a:r>
            <a:r>
              <a:rPr lang="ru-RU" sz="2256" dirty="0"/>
              <a:t>, дальность исчисленная - </a:t>
            </a:r>
            <a:r>
              <a:rPr lang="ru-RU" sz="2256" dirty="0" err="1"/>
              <a:t>alcance</a:t>
            </a:r>
            <a:r>
              <a:rPr lang="ru-RU" sz="2256" dirty="0"/>
              <a:t> (артиллерия)</a:t>
            </a:r>
          </a:p>
          <a:p>
            <a:pPr marL="481241" indent="0" defTabSz="549148">
              <a:spcBef>
                <a:spcPts val="1200"/>
              </a:spcBef>
              <a:buNone/>
              <a:defRPr sz="3384"/>
            </a:pPr>
            <a:r>
              <a:rPr lang="ru-RU" sz="2256" dirty="0"/>
              <a:t>- </a:t>
            </a:r>
            <a:r>
              <a:rPr lang="ru-RU" sz="2256" dirty="0" smtClean="0"/>
              <a:t>угол </a:t>
            </a:r>
            <a:r>
              <a:rPr lang="ru-RU" sz="2256" dirty="0"/>
              <a:t>прицеливания - </a:t>
            </a:r>
            <a:r>
              <a:rPr lang="ru-RU" sz="2256" dirty="0" err="1"/>
              <a:t>elevación</a:t>
            </a:r>
            <a:r>
              <a:rPr lang="ru-RU" sz="2256" dirty="0"/>
              <a:t>, поправка в уровень - </a:t>
            </a:r>
            <a:r>
              <a:rPr lang="ru-RU" sz="2256" dirty="0" err="1"/>
              <a:t>situación</a:t>
            </a:r>
            <a:r>
              <a:rPr lang="ru-RU" sz="2256" dirty="0"/>
              <a:t>, угол возвышения - </a:t>
            </a:r>
            <a:r>
              <a:rPr lang="ru-RU" sz="2256" dirty="0" err="1"/>
              <a:t>nivel</a:t>
            </a:r>
            <a:endParaRPr lang="ru-RU" sz="2256" dirty="0"/>
          </a:p>
          <a:p>
            <a:pPr marL="481241" indent="0" defTabSz="549148">
              <a:spcBef>
                <a:spcPts val="1200"/>
              </a:spcBef>
              <a:buNone/>
              <a:defRPr sz="3384"/>
            </a:pPr>
            <a:r>
              <a:rPr lang="ru-RU" sz="2256" dirty="0"/>
              <a:t>- </a:t>
            </a:r>
            <a:r>
              <a:rPr lang="ru-RU" sz="2256" dirty="0" err="1" smtClean="0"/>
              <a:t>zona</a:t>
            </a:r>
            <a:r>
              <a:rPr lang="ru-RU" sz="2256" dirty="0" smtClean="0"/>
              <a:t> </a:t>
            </a:r>
            <a:r>
              <a:rPr lang="ru-RU" sz="2256" dirty="0"/>
              <a:t>- не совпадает по широте, а иногда и значению с русским словом “зона”, </a:t>
            </a:r>
            <a:r>
              <a:rPr lang="ru-RU" sz="2256" dirty="0" err="1"/>
              <a:t>área</a:t>
            </a:r>
            <a:r>
              <a:rPr lang="ru-RU" sz="2256" dirty="0"/>
              <a:t> - в разных контекстах будет принимать разные значения(сектор, зона, район и т.д.)</a:t>
            </a:r>
          </a:p>
          <a:p>
            <a:pPr marL="481241" indent="0" defTabSz="549148">
              <a:spcBef>
                <a:spcPts val="1200"/>
              </a:spcBef>
              <a:buNone/>
              <a:defRPr sz="3384"/>
            </a:pPr>
            <a:r>
              <a:rPr lang="ru-RU" sz="2256" dirty="0"/>
              <a:t>- </a:t>
            </a:r>
            <a:r>
              <a:rPr lang="ru-RU" sz="2256" dirty="0" smtClean="0"/>
              <a:t>разведка </a:t>
            </a:r>
            <a:r>
              <a:rPr lang="ru-RU" sz="2256" dirty="0"/>
              <a:t>- </a:t>
            </a:r>
            <a:r>
              <a:rPr lang="ru-RU" sz="2256" dirty="0" err="1"/>
              <a:t>exploración</a:t>
            </a:r>
            <a:r>
              <a:rPr lang="ru-RU" sz="2256" dirty="0"/>
              <a:t>, </a:t>
            </a:r>
            <a:r>
              <a:rPr lang="ru-RU" sz="2256" dirty="0" err="1"/>
              <a:t>reconocimiento</a:t>
            </a:r>
            <a:r>
              <a:rPr lang="ru-RU" sz="2256" dirty="0"/>
              <a:t>, </a:t>
            </a:r>
            <a:r>
              <a:rPr lang="ru-RU" sz="2256" dirty="0" err="1"/>
              <a:t>pintar</a:t>
            </a:r>
            <a:r>
              <a:rPr lang="ru-RU" sz="2256" dirty="0"/>
              <a:t> </a:t>
            </a:r>
            <a:r>
              <a:rPr lang="ru-RU" sz="2256" dirty="0" err="1"/>
              <a:t>el</a:t>
            </a:r>
            <a:r>
              <a:rPr lang="ru-RU" sz="2256" dirty="0"/>
              <a:t> </a:t>
            </a:r>
            <a:r>
              <a:rPr lang="ru-RU" sz="2256" dirty="0" err="1"/>
              <a:t>blanco</a:t>
            </a:r>
            <a:r>
              <a:rPr lang="ru-RU" sz="2256" dirty="0"/>
              <a:t>, </a:t>
            </a:r>
            <a:r>
              <a:rPr lang="ru-RU" sz="2256" dirty="0" err="1"/>
              <a:t>servicio</a:t>
            </a:r>
            <a:r>
              <a:rPr lang="ru-RU" sz="2256" dirty="0"/>
              <a:t> </a:t>
            </a:r>
            <a:r>
              <a:rPr lang="ru-RU" sz="2256" dirty="0" err="1"/>
              <a:t>secreto</a:t>
            </a:r>
            <a:r>
              <a:rPr lang="ru-RU" sz="2256" dirty="0"/>
              <a:t>, </a:t>
            </a:r>
            <a:r>
              <a:rPr lang="ru-RU" sz="2256" dirty="0" err="1"/>
              <a:t>inteligencia</a:t>
            </a:r>
            <a:r>
              <a:rPr lang="ru-RU" sz="2256" dirty="0"/>
              <a:t>, </a:t>
            </a:r>
            <a:r>
              <a:rPr lang="ru-RU" sz="2256" dirty="0" err="1"/>
              <a:t>prospección</a:t>
            </a:r>
            <a:endParaRPr lang="ru-RU" sz="2256" dirty="0"/>
          </a:p>
          <a:p>
            <a:pPr marL="720000" indent="-238759" defTabSz="549148">
              <a:spcBef>
                <a:spcPts val="1200"/>
              </a:spcBef>
              <a:buBlip>
                <a:blip r:embed="rId2"/>
              </a:buBlip>
              <a:defRPr sz="3384"/>
            </a:pPr>
            <a:endParaRPr sz="2256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Терминология</a:t>
            </a:r>
            <a:r>
              <a:rPr lang="ru-RU" sz="4000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1104900" y="5823857"/>
            <a:ext cx="10795000" cy="283028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sz="2400" dirty="0" err="1" smtClean="0"/>
              <a:t>часто</a:t>
            </a:r>
            <a:r>
              <a:rPr sz="2400" dirty="0" smtClean="0"/>
              <a:t> </a:t>
            </a:r>
            <a:r>
              <a:rPr sz="2400" dirty="0" err="1"/>
              <a:t>встречаются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свои</a:t>
            </a:r>
            <a:r>
              <a:rPr sz="2400" dirty="0"/>
              <a:t> </a:t>
            </a:r>
            <a:r>
              <a:rPr sz="2400" dirty="0" err="1"/>
              <a:t>собственные</a:t>
            </a:r>
            <a:r>
              <a:rPr sz="2400" dirty="0"/>
              <a:t> </a:t>
            </a:r>
            <a:r>
              <a:rPr sz="2400" dirty="0" err="1"/>
              <a:t>аббревиатуры</a:t>
            </a:r>
            <a:r>
              <a:rPr sz="2400" dirty="0"/>
              <a:t>, </a:t>
            </a:r>
            <a:r>
              <a:rPr sz="2400" dirty="0" err="1"/>
              <a:t>так</a:t>
            </a:r>
            <a:r>
              <a:rPr sz="2400" dirty="0"/>
              <a:t> и </a:t>
            </a:r>
            <a:r>
              <a:rPr sz="2400" dirty="0" err="1"/>
              <a:t>заимствованные</a:t>
            </a:r>
            <a:r>
              <a:rPr sz="2400" dirty="0"/>
              <a:t> </a:t>
            </a:r>
            <a:r>
              <a:rPr sz="2400" dirty="0" err="1"/>
              <a:t>из</a:t>
            </a:r>
            <a:r>
              <a:rPr sz="2400" dirty="0"/>
              <a:t> </a:t>
            </a:r>
            <a:r>
              <a:rPr sz="2400" dirty="0" err="1"/>
              <a:t>английского</a:t>
            </a:r>
            <a:r>
              <a:rPr sz="2400" dirty="0"/>
              <a:t> </a:t>
            </a:r>
            <a:r>
              <a:rPr sz="2400" dirty="0" err="1" smtClean="0"/>
              <a:t>языка</a:t>
            </a:r>
            <a:r>
              <a:rPr lang="ru-RU" sz="2400" dirty="0" smtClean="0"/>
              <a:t> 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1300">
                <a:solidFill>
                  <a:srgbClr val="29292D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1200" dirty="0" smtClean="0"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1377043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Наличие большого количества </a:t>
            </a:r>
            <a:r>
              <a:rPr lang="ru-RU" sz="4000" dirty="0" smtClean="0"/>
              <a:t>аббревиатур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597625"/>
              </p:ext>
            </p:extLst>
          </p:nvPr>
        </p:nvGraphicFramePr>
        <p:xfrm>
          <a:off x="1710266" y="3559629"/>
          <a:ext cx="8669868" cy="294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9956">
                  <a:extLst>
                    <a:ext uri="{9D8B030D-6E8A-4147-A177-3AD203B41FA5}">
                      <a16:colId xmlns:a16="http://schemas.microsoft.com/office/drawing/2014/main" xmlns="" val="2326008508"/>
                    </a:ext>
                  </a:extLst>
                </a:gridCol>
                <a:gridCol w="2889956">
                  <a:extLst>
                    <a:ext uri="{9D8B030D-6E8A-4147-A177-3AD203B41FA5}">
                      <a16:colId xmlns:a16="http://schemas.microsoft.com/office/drawing/2014/main" xmlns="" val="4202653942"/>
                    </a:ext>
                  </a:extLst>
                </a:gridCol>
                <a:gridCol w="2889956">
                  <a:extLst>
                    <a:ext uri="{9D8B030D-6E8A-4147-A177-3AD203B41FA5}">
                      <a16:colId xmlns:a16="http://schemas.microsoft.com/office/drawing/2014/main" xmlns="" val="581696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Русский</a:t>
                      </a:r>
                      <a:r>
                        <a:rPr lang="ru-RU" sz="2400" b="0" baseline="0" dirty="0" smtClean="0"/>
                        <a:t> оригинал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Предложенный</a:t>
                      </a:r>
                      <a:r>
                        <a:rPr lang="ru-RU" sz="2400" b="0" baseline="0" dirty="0" smtClean="0"/>
                        <a:t> переводчиком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Исправлено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ru-RU" sz="2400" b="0" baseline="0" dirty="0" err="1" smtClean="0"/>
                        <a:t>инозаказчиком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413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Первый огневой взвод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 SFG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1er </a:t>
                      </a:r>
                      <a:r>
                        <a:rPr lang="en-US" b="0" dirty="0" err="1" smtClean="0"/>
                        <a:t>Pltn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Fgo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5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Вторая батарея самоходных орудий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2BATAUT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2da BAT/AP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0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Старший офицер 2 </a:t>
                      </a:r>
                      <a:r>
                        <a:rPr lang="ru-RU" b="0" dirty="0" err="1" smtClean="0"/>
                        <a:t>батр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OMB 2 BATAUT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OTI 2da BAT/AP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51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Огневой взвод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SFG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Pltn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Fgo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326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огневые задачи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TF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MT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511031"/>
                  </a:ext>
                </a:extLst>
              </a:tr>
            </a:tbl>
          </a:graphicData>
        </a:graphic>
      </p:graphicFrame>
      <p:sp>
        <p:nvSpPr>
          <p:cNvPr id="5" name="Shape 131"/>
          <p:cNvSpPr txBox="1">
            <a:spLocks/>
          </p:cNvSpPr>
          <p:nvPr/>
        </p:nvSpPr>
        <p:spPr>
          <a:xfrm>
            <a:off x="1104900" y="1438728"/>
            <a:ext cx="10795000" cy="218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81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1pPr>
            <a:lvl2pPr marL="762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2pPr>
            <a:lvl3pPr marL="1143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3pPr>
            <a:lvl4pPr marL="1524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4pPr>
            <a:lvl5pPr marL="1905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5pPr>
            <a:lvl6pPr marL="2286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6pPr>
            <a:lvl7pPr marL="2667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7pPr>
            <a:lvl8pPr marL="3048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8pPr>
            <a:lvl9pPr marL="3429000" marR="0" indent="-3810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9A7865"/>
              </a:buClr>
              <a:buSzPct val="40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625B48"/>
                </a:solidFill>
                <a:uFillTx/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marL="720000" indent="-238759" defTabSz="549148" hangingPunct="1">
              <a:spcBef>
                <a:spcPts val="1200"/>
              </a:spcBef>
              <a:defRPr sz="3384"/>
            </a:pPr>
            <a:r>
              <a:rPr lang="ru-RU" sz="2256" dirty="0" smtClean="0"/>
              <a:t> </a:t>
            </a:r>
            <a:r>
              <a:rPr lang="ru-RU" sz="2400" dirty="0"/>
              <a:t>-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  <a:sym typeface="Arial Unicode MS"/>
              </a:rPr>
              <a:t>Cmdt</a:t>
            </a:r>
            <a:r>
              <a:rPr lang="en-US" sz="2400" dirty="0">
                <a:latin typeface="Arial Unicode MS"/>
                <a:ea typeface="Arial Unicode MS"/>
                <a:cs typeface="Arial Unicode MS"/>
                <a:sym typeface="Arial Unicode MS"/>
              </a:rPr>
              <a:t>.; </a:t>
            </a:r>
            <a:r>
              <a:rPr lang="en-US" sz="2400" dirty="0" err="1">
                <a:latin typeface="Arial Unicode MS"/>
                <a:ea typeface="Arial Unicode MS"/>
                <a:cs typeface="Arial Unicode MS"/>
                <a:sym typeface="Arial Unicode MS"/>
              </a:rPr>
              <a:t>Cmte</a:t>
            </a:r>
            <a:r>
              <a:rPr lang="en-US" sz="2400" dirty="0">
                <a:latin typeface="Arial Unicode MS"/>
                <a:ea typeface="Arial Unicode MS"/>
                <a:cs typeface="Arial Unicode MS"/>
                <a:sym typeface="Arial Unicode MS"/>
              </a:rPr>
              <a:t>.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Arial Unicode MS"/>
              </a:rPr>
              <a:t>–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  <a:sym typeface="Arial Unicode MS"/>
              </a:rPr>
              <a:t>comandante</a:t>
            </a:r>
            <a:endParaRPr lang="ru-RU" sz="2400" dirty="0" smtClean="0"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L="720000" indent="-238759" defTabSz="549148" hangingPunct="1">
              <a:spcBef>
                <a:spcPts val="1200"/>
              </a:spcBef>
              <a:defRPr sz="3384"/>
            </a:pPr>
            <a:r>
              <a:rPr lang="ru-RU" sz="2400" dirty="0"/>
              <a:t>- </a:t>
            </a:r>
            <a:r>
              <a:rPr lang="en-US" sz="2400" dirty="0" err="1" smtClean="0">
                <a:latin typeface="Arial Unicode MS"/>
                <a:ea typeface="Arial Unicode MS"/>
                <a:cs typeface="Arial Unicode MS"/>
                <a:sym typeface="Arial Unicode MS"/>
              </a:rPr>
              <a:t>cnel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Arial Unicode MS"/>
              </a:rPr>
              <a:t> – coronel</a:t>
            </a:r>
            <a:endParaRPr lang="ru-RU" sz="2400" dirty="0" smtClean="0"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L="720000" indent="-238759" defTabSz="549148" hangingPunct="1">
              <a:spcBef>
                <a:spcPts val="1200"/>
              </a:spcBef>
              <a:defRPr sz="3384"/>
            </a:pPr>
            <a:r>
              <a:rPr lang="ru-RU" sz="2400" dirty="0"/>
              <a:t>-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Arial Unicode MS"/>
              </a:rPr>
              <a:t>EM/PM </a:t>
            </a:r>
            <a:r>
              <a:rPr lang="en-US" sz="2400" dirty="0">
                <a:latin typeface="Arial Unicode MS"/>
                <a:ea typeface="Arial Unicode MS"/>
                <a:cs typeface="Arial Unicode MS"/>
                <a:sym typeface="Arial Unicode MS"/>
              </a:rPr>
              <a:t>-Estado Mayor/Plana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Arial Unicode MS"/>
              </a:rPr>
              <a:t>Mayor</a:t>
            </a:r>
            <a:endParaRPr lang="en-US" sz="2400" dirty="0">
              <a:latin typeface="Arial Unicode MS"/>
              <a:ea typeface="Arial Unicode MS"/>
              <a:cs typeface="Arial Unicode MS"/>
              <a:sym typeface="Arial Unicode MS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1225</Words>
  <Application>Microsoft Office PowerPoint</Application>
  <PresentationFormat>Произвольный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Renaissance</vt:lpstr>
      <vt:lpstr>Слайд 1</vt:lpstr>
      <vt:lpstr>Слайд 2</vt:lpstr>
      <vt:lpstr>Специфика и проблемы устного и письменного военно-технического перевода имеют как точки соприкосновения, так и различия. </vt:lpstr>
      <vt:lpstr>Что объединяет все военные тексты?</vt:lpstr>
      <vt:lpstr>Слайд 5</vt:lpstr>
      <vt:lpstr>Терминология:</vt:lpstr>
      <vt:lpstr>Терминология:</vt:lpstr>
      <vt:lpstr>Терминология:</vt:lpstr>
      <vt:lpstr>Наличие большого количества аббревиатур</vt:lpstr>
      <vt:lpstr>Термины-реалии</vt:lpstr>
      <vt:lpstr>Различия в терминологии разных испаноязычных стран</vt:lpstr>
      <vt:lpstr>Различия в терминологии разных испаноязычных стран</vt:lpstr>
      <vt:lpstr>Примеры ошибок в военно-техническом переводе</vt:lpstr>
      <vt:lpstr>Примеры ошибок в военно-техническом переводе</vt:lpstr>
      <vt:lpstr>Примеры ошибок в военно-техническом переводе</vt:lpstr>
      <vt:lpstr>Важно при работе с письменными военно-техническими переводами:</vt:lpstr>
      <vt:lpstr>Этический аспект в устном военно-техническом переводе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29</cp:revision>
  <dcterms:modified xsi:type="dcterms:W3CDTF">2017-05-28T05:30:24Z</dcterms:modified>
</cp:coreProperties>
</file>