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3" r:id="rId2"/>
    <p:sldId id="315" r:id="rId3"/>
    <p:sldId id="395" r:id="rId4"/>
    <p:sldId id="409" r:id="rId5"/>
    <p:sldId id="408" r:id="rId6"/>
    <p:sldId id="405" r:id="rId7"/>
    <p:sldId id="385" r:id="rId8"/>
    <p:sldId id="356" r:id="rId9"/>
    <p:sldId id="400" r:id="rId10"/>
    <p:sldId id="398" r:id="rId11"/>
    <p:sldId id="401" r:id="rId12"/>
    <p:sldId id="402" r:id="rId13"/>
    <p:sldId id="403" r:id="rId14"/>
    <p:sldId id="404" r:id="rId15"/>
    <p:sldId id="399" r:id="rId16"/>
    <p:sldId id="390" r:id="rId17"/>
    <p:sldId id="377" r:id="rId18"/>
    <p:sldId id="348" r:id="rId19"/>
    <p:sldId id="369" r:id="rId20"/>
    <p:sldId id="396" r:id="rId21"/>
    <p:sldId id="407" r:id="rId22"/>
    <p:sldId id="397" r:id="rId23"/>
    <p:sldId id="349" r:id="rId24"/>
    <p:sldId id="384" r:id="rId25"/>
    <p:sldId id="368" r:id="rId26"/>
    <p:sldId id="382" r:id="rId27"/>
    <p:sldId id="372" r:id="rId28"/>
    <p:sldId id="371" r:id="rId29"/>
    <p:sldId id="363" r:id="rId30"/>
    <p:sldId id="383" r:id="rId31"/>
    <p:sldId id="392" r:id="rId32"/>
    <p:sldId id="393" r:id="rId33"/>
    <p:sldId id="375" r:id="rId34"/>
    <p:sldId id="389" r:id="rId35"/>
    <p:sldId id="376" r:id="rId36"/>
    <p:sldId id="379"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71B73-6097-4B74-A424-BCF1EB0B3D23}" type="datetimeFigureOut">
              <a:rPr lang="ru-RU" smtClean="0"/>
              <a:pPr/>
              <a:t>18.05.2017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F1E3E-5DFD-4D4C-B26E-B3BD41C7B63F}" type="slidenum">
              <a:rPr lang="ru-RU" smtClean="0"/>
              <a:pPr/>
              <a:t>‹#›</a:t>
            </a:fld>
            <a:endParaRPr lang="ru-RU"/>
          </a:p>
        </p:txBody>
      </p:sp>
    </p:spTree>
    <p:extLst>
      <p:ext uri="{BB962C8B-B14F-4D97-AF65-F5344CB8AC3E}">
        <p14:creationId xmlns:p14="http://schemas.microsoft.com/office/powerpoint/2010/main" val="6979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169024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213048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307551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161175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408684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11127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551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189201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39387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75557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ADDC23-B99F-4009-BA82-A0EFD23326D9}" type="datetimeFigureOut">
              <a:rPr lang="ru-RU" smtClean="0"/>
              <a:pPr/>
              <a:t>18.05.2017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0F362D-B51C-4870-AD14-2F7EE22C0286}" type="slidenum">
              <a:rPr lang="ru-RU" smtClean="0"/>
              <a:pPr/>
              <a:t>‹#›</a:t>
            </a:fld>
            <a:endParaRPr lang="ru-RU"/>
          </a:p>
        </p:txBody>
      </p:sp>
    </p:spTree>
    <p:extLst>
      <p:ext uri="{BB962C8B-B14F-4D97-AF65-F5344CB8AC3E}">
        <p14:creationId xmlns:p14="http://schemas.microsoft.com/office/powerpoint/2010/main" val="381410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DDC23-B99F-4009-BA82-A0EFD23326D9}" type="datetimeFigureOut">
              <a:rPr lang="ru-RU" smtClean="0"/>
              <a:pPr/>
              <a:t>18.05.2017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F362D-B51C-4870-AD14-2F7EE22C0286}" type="slidenum">
              <a:rPr lang="ru-RU" smtClean="0"/>
              <a:pPr/>
              <a:t>‹#›</a:t>
            </a:fld>
            <a:endParaRPr lang="ru-RU"/>
          </a:p>
        </p:txBody>
      </p:sp>
    </p:spTree>
    <p:extLst>
      <p:ext uri="{BB962C8B-B14F-4D97-AF65-F5344CB8AC3E}">
        <p14:creationId xmlns:p14="http://schemas.microsoft.com/office/powerpoint/2010/main" val="125360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38876" y="1556792"/>
            <a:ext cx="7772400" cy="1470025"/>
          </a:xfrm>
          <a:prstGeom prst="rect">
            <a:avLst/>
          </a:prstGeom>
        </p:spPr>
        <p:txBody>
          <a:bodyPr vert="horz" lIns="91440" tIns="45720" rIns="91440" bIns="45720" rtlCol="0" anchor="ctr">
            <a:normAutofit fontScale="92500"/>
          </a:bodyPr>
          <a:lstStyle/>
          <a:p>
            <a:pPr lvl="0" algn="ctr">
              <a:spcBef>
                <a:spcPct val="0"/>
              </a:spcBef>
              <a:defRPr/>
            </a:pPr>
            <a:r>
              <a:rPr lang="ru-RU" sz="3600" dirty="0" smtClean="0">
                <a:solidFill>
                  <a:srgbClr val="008000"/>
                </a:solidFill>
                <a:latin typeface="Arial Black" pitchFamily="34" charset="0"/>
              </a:rPr>
              <a:t>Секреты эффективной работы начинающего переводчика</a:t>
            </a:r>
            <a:endParaRPr kumimoji="0" lang="ru-RU" sz="3600" b="0" i="0" u="none" strike="noStrike" kern="1200" cap="none" spc="0" normalizeH="0" baseline="0" noProof="0" dirty="0">
              <a:ln>
                <a:noFill/>
              </a:ln>
              <a:solidFill>
                <a:srgbClr val="008000"/>
              </a:solidFill>
              <a:effectLst/>
              <a:uLnTx/>
              <a:uFillTx/>
              <a:latin typeface="Arial Black" pitchFamily="34" charset="0"/>
              <a:ea typeface="+mj-ea"/>
              <a:cs typeface="+mj-cs"/>
            </a:endParaRPr>
          </a:p>
        </p:txBody>
      </p:sp>
      <p:sp>
        <p:nvSpPr>
          <p:cNvPr id="6" name="TextBox 5"/>
          <p:cNvSpPr txBox="1"/>
          <p:nvPr/>
        </p:nvSpPr>
        <p:spPr>
          <a:xfrm>
            <a:off x="3275856" y="5733256"/>
            <a:ext cx="3600400" cy="523220"/>
          </a:xfrm>
          <a:prstGeom prst="rect">
            <a:avLst/>
          </a:prstGeom>
          <a:noFill/>
        </p:spPr>
        <p:txBody>
          <a:bodyPr wrap="square" rtlCol="0">
            <a:spAutoFit/>
          </a:bodyPr>
          <a:lstStyle/>
          <a:p>
            <a:r>
              <a:rPr lang="ru-RU" sz="2800" b="1" dirty="0" smtClean="0"/>
              <a:t>Раздел «Бизнес»</a:t>
            </a:r>
            <a:endParaRPr lang="ru-RU" sz="2800" b="1"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572" y="66157"/>
            <a:ext cx="1219428" cy="914571"/>
          </a:xfrm>
          <a:prstGeom prst="rect">
            <a:avLst/>
          </a:prstGeom>
          <a:effectLst>
            <a:outerShdw blurRad="50800" dist="38100" dir="2700000" algn="tl" rotWithShape="0">
              <a:prstClr val="black">
                <a:alpha val="25000"/>
              </a:prstClr>
            </a:outerShdw>
          </a:effectLst>
        </p:spPr>
      </p:pic>
      <p:sp>
        <p:nvSpPr>
          <p:cNvPr id="8" name="TextBox 7"/>
          <p:cNvSpPr txBox="1"/>
          <p:nvPr/>
        </p:nvSpPr>
        <p:spPr>
          <a:xfrm>
            <a:off x="3619516" y="4005064"/>
            <a:ext cx="2176620" cy="523220"/>
          </a:xfrm>
          <a:prstGeom prst="rect">
            <a:avLst/>
          </a:prstGeom>
          <a:noFill/>
        </p:spPr>
        <p:txBody>
          <a:bodyPr wrap="square" rtlCol="0">
            <a:spAutoFit/>
          </a:bodyPr>
          <a:lstStyle/>
          <a:p>
            <a:r>
              <a:rPr lang="ru-RU" sz="2800" b="1" dirty="0" smtClean="0"/>
              <a:t>Весна 2017</a:t>
            </a:r>
            <a:endParaRPr lang="ru-RU"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2457" y="1628800"/>
            <a:ext cx="7462381" cy="3139321"/>
          </a:xfrm>
          <a:prstGeom prst="rect">
            <a:avLst/>
          </a:prstGeom>
        </p:spPr>
        <p:txBody>
          <a:bodyPr wrap="square">
            <a:spAutoFit/>
          </a:bodyPr>
          <a:lstStyle/>
          <a:p>
            <a:pPr>
              <a:spcBef>
                <a:spcPct val="0"/>
              </a:spcBef>
              <a:defRPr/>
            </a:pPr>
            <a:endParaRPr lang="en-US" dirty="0"/>
          </a:p>
          <a:p>
            <a:pPr>
              <a:spcBef>
                <a:spcPct val="0"/>
              </a:spcBef>
              <a:defRPr/>
            </a:pPr>
            <a:r>
              <a:rPr lang="en-US" dirty="0" smtClean="0"/>
              <a:t>Outperform </a:t>
            </a:r>
            <a:r>
              <a:rPr lang="en-US" dirty="0"/>
              <a:t>Competitors Internationally with Our Global Marketing and Language Services</a:t>
            </a:r>
          </a:p>
          <a:p>
            <a:pPr>
              <a:spcBef>
                <a:spcPct val="0"/>
              </a:spcBef>
              <a:defRPr/>
            </a:pPr>
            <a:r>
              <a:rPr lang="en-US" dirty="0" smtClean="0"/>
              <a:t>Enabling </a:t>
            </a:r>
            <a:r>
              <a:rPr lang="en-US" dirty="0"/>
              <a:t>Communication. Empowering Relationships</a:t>
            </a:r>
          </a:p>
          <a:p>
            <a:pPr>
              <a:spcBef>
                <a:spcPct val="0"/>
              </a:spcBef>
              <a:defRPr/>
            </a:pPr>
            <a:r>
              <a:rPr lang="en-US" dirty="0" smtClean="0"/>
              <a:t>Because </a:t>
            </a:r>
            <a:r>
              <a:rPr lang="en-US" dirty="0"/>
              <a:t>business is global</a:t>
            </a:r>
          </a:p>
          <a:p>
            <a:pPr>
              <a:spcBef>
                <a:spcPct val="0"/>
              </a:spcBef>
              <a:defRPr/>
            </a:pPr>
            <a:r>
              <a:rPr lang="en-US" dirty="0" smtClean="0"/>
              <a:t>Translations </a:t>
            </a:r>
            <a:r>
              <a:rPr lang="en-US" dirty="0"/>
              <a:t>are in our DNA. New information orchestration.</a:t>
            </a:r>
          </a:p>
          <a:p>
            <a:pPr>
              <a:spcBef>
                <a:spcPct val="0"/>
              </a:spcBef>
              <a:defRPr/>
            </a:pPr>
            <a:r>
              <a:rPr lang="en-US" dirty="0" smtClean="0"/>
              <a:t>Connecting </a:t>
            </a:r>
            <a:r>
              <a:rPr lang="en-US" dirty="0"/>
              <a:t>your visions, technologies and customers</a:t>
            </a:r>
          </a:p>
          <a:p>
            <a:pPr>
              <a:spcBef>
                <a:spcPct val="0"/>
              </a:spcBef>
              <a:defRPr/>
            </a:pPr>
            <a:r>
              <a:rPr lang="en-US" dirty="0" smtClean="0"/>
              <a:t>the </a:t>
            </a:r>
            <a:r>
              <a:rPr lang="en-US" dirty="0"/>
              <a:t>world of documents</a:t>
            </a:r>
          </a:p>
          <a:p>
            <a:pPr>
              <a:spcBef>
                <a:spcPct val="0"/>
              </a:spcBef>
              <a:defRPr/>
            </a:pPr>
            <a:r>
              <a:rPr lang="en-US" dirty="0" smtClean="0"/>
              <a:t>Doing </a:t>
            </a:r>
            <a:r>
              <a:rPr lang="en-US" dirty="0"/>
              <a:t>things differently.</a:t>
            </a:r>
          </a:p>
          <a:p>
            <a:pPr>
              <a:spcBef>
                <a:spcPct val="0"/>
              </a:spcBef>
              <a:defRPr/>
            </a:pPr>
            <a:r>
              <a:rPr lang="en-US" dirty="0" smtClean="0"/>
              <a:t>Innovation </a:t>
            </a:r>
            <a:r>
              <a:rPr lang="en-US" dirty="0"/>
              <a:t>in language services.</a:t>
            </a:r>
          </a:p>
          <a:p>
            <a:pPr>
              <a:spcBef>
                <a:spcPct val="0"/>
              </a:spcBef>
              <a:defRPr/>
            </a:pPr>
            <a:r>
              <a:rPr lang="ru-RU" dirty="0" smtClean="0"/>
              <a:t>Ваша </a:t>
            </a:r>
            <a:r>
              <a:rPr lang="ru-RU" dirty="0"/>
              <a:t>идея имеет значение (для русского сайта)</a:t>
            </a:r>
            <a:endParaRPr lang="ru-RU" i="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Tree>
    <p:extLst>
      <p:ext uri="{BB962C8B-B14F-4D97-AF65-F5344CB8AC3E}">
        <p14:creationId xmlns:p14="http://schemas.microsoft.com/office/powerpoint/2010/main" val="813724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50348" y="404664"/>
            <a:ext cx="6761166" cy="116030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Стратегия голубого океана</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
        <p:nvSpPr>
          <p:cNvPr id="5" name="Прямоугольник 4"/>
          <p:cNvSpPr/>
          <p:nvPr/>
        </p:nvSpPr>
        <p:spPr>
          <a:xfrm>
            <a:off x="537822" y="2564904"/>
            <a:ext cx="5135274" cy="1754326"/>
          </a:xfrm>
          <a:prstGeom prst="rect">
            <a:avLst/>
          </a:prstGeom>
        </p:spPr>
        <p:txBody>
          <a:bodyPr wrap="square">
            <a:spAutoFit/>
          </a:bodyPr>
          <a:lstStyle/>
          <a:p>
            <a:pPr>
              <a:spcBef>
                <a:spcPct val="0"/>
              </a:spcBef>
              <a:defRPr/>
            </a:pPr>
            <a:r>
              <a:rPr lang="ru-RU" dirty="0" smtClean="0"/>
              <a:t>Самая известная книга о конкуренции в бизнесе.</a:t>
            </a:r>
          </a:p>
          <a:p>
            <a:pPr>
              <a:spcBef>
                <a:spcPct val="0"/>
              </a:spcBef>
              <a:defRPr/>
            </a:pPr>
            <a:r>
              <a:rPr lang="ru-RU" dirty="0" err="1" smtClean="0"/>
              <a:t>Краудсорсинговые</a:t>
            </a:r>
            <a:r>
              <a:rPr lang="ru-RU" dirty="0" smtClean="0"/>
              <a:t> проекты </a:t>
            </a:r>
            <a:r>
              <a:rPr lang="en-US" dirty="0" err="1" smtClean="0"/>
              <a:t>vs</a:t>
            </a:r>
            <a:r>
              <a:rPr lang="en-US" dirty="0" smtClean="0"/>
              <a:t> </a:t>
            </a:r>
            <a:r>
              <a:rPr lang="ru-RU" dirty="0" smtClean="0"/>
              <a:t>биржи.</a:t>
            </a:r>
          </a:p>
          <a:p>
            <a:pPr>
              <a:spcBef>
                <a:spcPct val="0"/>
              </a:spcBef>
              <a:defRPr/>
            </a:pPr>
            <a:r>
              <a:rPr lang="ru-RU" dirty="0" smtClean="0"/>
              <a:t>Для </a:t>
            </a:r>
            <a:r>
              <a:rPr lang="ru-RU" dirty="0" err="1" smtClean="0"/>
              <a:t>фрилансера</a:t>
            </a:r>
            <a:r>
              <a:rPr lang="ru-RU" dirty="0" smtClean="0"/>
              <a:t>? Комбинация факторов (</a:t>
            </a:r>
            <a:r>
              <a:rPr lang="ru-RU" dirty="0" err="1" smtClean="0"/>
              <a:t>Шумпетер</a:t>
            </a:r>
            <a:r>
              <a:rPr lang="ru-RU" dirty="0" smtClean="0"/>
              <a:t>).</a:t>
            </a:r>
          </a:p>
          <a:p>
            <a:pPr>
              <a:spcBef>
                <a:spcPct val="0"/>
              </a:spcBef>
              <a:defRPr/>
            </a:pPr>
            <a:r>
              <a:rPr lang="ru-RU" dirty="0" smtClean="0"/>
              <a:t>Реферативный перевод, </a:t>
            </a:r>
            <a:r>
              <a:rPr lang="en-US" dirty="0" smtClean="0"/>
              <a:t>MTPE, </a:t>
            </a:r>
            <a:r>
              <a:rPr lang="ru-RU" dirty="0" smtClean="0"/>
              <a:t>консалтинг, редкие языки, технологии?</a:t>
            </a:r>
            <a:endParaRPr lang="ru-RU" dirty="0"/>
          </a:p>
        </p:txBody>
      </p:sp>
      <p:pic>
        <p:nvPicPr>
          <p:cNvPr id="7" name="Рисунок 6"/>
          <p:cNvPicPr/>
          <p:nvPr/>
        </p:nvPicPr>
        <p:blipFill>
          <a:blip r:embed="rId3"/>
          <a:stretch>
            <a:fillRect/>
          </a:stretch>
        </p:blipFill>
        <p:spPr>
          <a:xfrm>
            <a:off x="5796136" y="1815657"/>
            <a:ext cx="3162300" cy="3338830"/>
          </a:xfrm>
          <a:prstGeom prst="rect">
            <a:avLst/>
          </a:prstGeom>
        </p:spPr>
      </p:pic>
    </p:spTree>
    <p:extLst>
      <p:ext uri="{BB962C8B-B14F-4D97-AF65-F5344CB8AC3E}">
        <p14:creationId xmlns:p14="http://schemas.microsoft.com/office/powerpoint/2010/main" val="421724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259632" y="188640"/>
            <a:ext cx="6255380" cy="1160306"/>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Стратегия голубого океана</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pic>
        <p:nvPicPr>
          <p:cNvPr id="8" name="Рисунок 7"/>
          <p:cNvPicPr/>
          <p:nvPr/>
        </p:nvPicPr>
        <p:blipFill>
          <a:blip r:embed="rId3"/>
          <a:stretch>
            <a:fillRect/>
          </a:stretch>
        </p:blipFill>
        <p:spPr>
          <a:xfrm>
            <a:off x="2123728" y="1334916"/>
            <a:ext cx="4896544" cy="4110308"/>
          </a:xfrm>
          <a:prstGeom prst="rect">
            <a:avLst/>
          </a:prstGeom>
        </p:spPr>
      </p:pic>
    </p:spTree>
    <p:extLst>
      <p:ext uri="{BB962C8B-B14F-4D97-AF65-F5344CB8AC3E}">
        <p14:creationId xmlns:p14="http://schemas.microsoft.com/office/powerpoint/2010/main" val="1003633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43608" y="332656"/>
            <a:ext cx="6255380" cy="1160306"/>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Стратегия голубого океана</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pic>
        <p:nvPicPr>
          <p:cNvPr id="5" name="Рисунок 4"/>
          <p:cNvPicPr/>
          <p:nvPr/>
        </p:nvPicPr>
        <p:blipFill>
          <a:blip r:embed="rId3"/>
          <a:stretch>
            <a:fillRect/>
          </a:stretch>
        </p:blipFill>
        <p:spPr>
          <a:xfrm>
            <a:off x="1052510" y="1772816"/>
            <a:ext cx="6700805" cy="3312368"/>
          </a:xfrm>
          <a:prstGeom prst="rect">
            <a:avLst/>
          </a:prstGeom>
        </p:spPr>
      </p:pic>
    </p:spTree>
    <p:extLst>
      <p:ext uri="{BB962C8B-B14F-4D97-AF65-F5344CB8AC3E}">
        <p14:creationId xmlns:p14="http://schemas.microsoft.com/office/powerpoint/2010/main" val="1014519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43608" y="332656"/>
            <a:ext cx="6255380" cy="1160306"/>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Конкуренция</a:t>
            </a:r>
            <a:r>
              <a:rPr kumimoji="0" lang="en-US"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a:t>
            </a:r>
            <a:r>
              <a:rPr kumimoji="0" lang="en-US" sz="3600" b="1"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vs</a:t>
            </a: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сотрудничество</a:t>
            </a:r>
            <a:r>
              <a:rPr kumimoji="0" lang="ru-RU" sz="3600" b="1" u="none" strike="noStrike" kern="1200" cap="none" spc="0" normalizeH="0" noProof="0" dirty="0" smtClean="0">
                <a:ln>
                  <a:noFill/>
                </a:ln>
                <a:solidFill>
                  <a:srgbClr val="FF0000"/>
                </a:solidFill>
                <a:effectLst/>
                <a:uLnTx/>
                <a:uFillTx/>
                <a:latin typeface="Arial" pitchFamily="34" charset="0"/>
                <a:ea typeface="+mj-ea"/>
                <a:cs typeface="Arial" pitchFamily="34" charset="0"/>
              </a:rPr>
              <a:t> </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
        <p:nvSpPr>
          <p:cNvPr id="3" name="Прямоугольник 2"/>
          <p:cNvSpPr/>
          <p:nvPr/>
        </p:nvSpPr>
        <p:spPr>
          <a:xfrm>
            <a:off x="1063494" y="1772816"/>
            <a:ext cx="6984776" cy="1477328"/>
          </a:xfrm>
          <a:prstGeom prst="rect">
            <a:avLst/>
          </a:prstGeom>
        </p:spPr>
        <p:txBody>
          <a:bodyPr wrap="square">
            <a:spAutoFit/>
          </a:bodyPr>
          <a:lstStyle/>
          <a:p>
            <a:r>
              <a:rPr lang="ru-RU" dirty="0" smtClean="0"/>
              <a:t>Конкуренция </a:t>
            </a:r>
            <a:r>
              <a:rPr lang="ru-RU" dirty="0"/>
              <a:t>и сотрудничество – это внутренние ощущения мужественности, смелости с одной стороны и чуткости, гибкости с другой. Баланс их и дает нам эффективность, зрелость</a:t>
            </a:r>
            <a:r>
              <a:rPr lang="ru-RU" dirty="0" smtClean="0"/>
              <a:t>.</a:t>
            </a:r>
            <a:endParaRPr lang="ru-RU" dirty="0"/>
          </a:p>
          <a:p>
            <a:r>
              <a:rPr lang="ru-RU" dirty="0" smtClean="0"/>
              <a:t>Как в плане создания </a:t>
            </a:r>
            <a:r>
              <a:rPr lang="ru-RU" dirty="0" err="1" smtClean="0"/>
              <a:t>внеконкурентного</a:t>
            </a:r>
            <a:r>
              <a:rPr lang="ru-RU" dirty="0" smtClean="0"/>
              <a:t> продукта, так и в плане борьбы за это право.</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637115410"/>
              </p:ext>
            </p:extLst>
          </p:nvPr>
        </p:nvGraphicFramePr>
        <p:xfrm>
          <a:off x="827584" y="3429000"/>
          <a:ext cx="7655700" cy="1402080"/>
        </p:xfrm>
        <a:graphic>
          <a:graphicData uri="http://schemas.openxmlformats.org/drawingml/2006/table">
            <a:tbl>
              <a:tblPr firstRow="1" bandRow="1">
                <a:tableStyleId>{5C22544A-7EE6-4342-B048-85BDC9FD1C3A}</a:tableStyleId>
              </a:tblPr>
              <a:tblGrid>
                <a:gridCol w="3827850"/>
                <a:gridCol w="3827850"/>
              </a:tblGrid>
              <a:tr h="605029">
                <a:tc>
                  <a:txBody>
                    <a:bodyPr/>
                    <a:lstStyle/>
                    <a:p>
                      <a:pPr algn="ctr"/>
                      <a:r>
                        <a:rPr lang="ru-RU" sz="4000" dirty="0" smtClean="0"/>
                        <a:t>Сотрудничество</a:t>
                      </a:r>
                      <a:endParaRPr lang="ru-RU" sz="4000" dirty="0"/>
                    </a:p>
                  </a:txBody>
                  <a:tcPr/>
                </a:tc>
                <a:tc>
                  <a:txBody>
                    <a:bodyPr/>
                    <a:lstStyle/>
                    <a:p>
                      <a:pPr algn="ctr"/>
                      <a:r>
                        <a:rPr lang="ru-RU" sz="4000" dirty="0" smtClean="0"/>
                        <a:t>Гибкость</a:t>
                      </a:r>
                      <a:endParaRPr lang="ru-RU" sz="4000" dirty="0"/>
                    </a:p>
                  </a:txBody>
                  <a:tcPr/>
                </a:tc>
              </a:tr>
              <a:tr h="605029">
                <a:tc>
                  <a:txBody>
                    <a:bodyPr/>
                    <a:lstStyle/>
                    <a:p>
                      <a:pPr algn="ctr"/>
                      <a:r>
                        <a:rPr lang="ru-RU" sz="4000" dirty="0" smtClean="0"/>
                        <a:t>Конкуренция</a:t>
                      </a:r>
                      <a:endParaRPr lang="ru-RU" sz="4000" dirty="0"/>
                    </a:p>
                  </a:txBody>
                  <a:tcPr/>
                </a:tc>
                <a:tc>
                  <a:txBody>
                    <a:bodyPr/>
                    <a:lstStyle/>
                    <a:p>
                      <a:pPr algn="ctr"/>
                      <a:r>
                        <a:rPr lang="ru-RU" sz="4000" dirty="0" smtClean="0"/>
                        <a:t>Смелость</a:t>
                      </a:r>
                      <a:endParaRPr lang="ru-RU" sz="4000" dirty="0"/>
                    </a:p>
                  </a:txBody>
                  <a:tcPr/>
                </a:tc>
              </a:tr>
            </a:tbl>
          </a:graphicData>
        </a:graphic>
      </p:graphicFrame>
    </p:spTree>
    <p:extLst>
      <p:ext uri="{BB962C8B-B14F-4D97-AF65-F5344CB8AC3E}">
        <p14:creationId xmlns:p14="http://schemas.microsoft.com/office/powerpoint/2010/main" val="3918921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87624" y="480820"/>
            <a:ext cx="6408712" cy="1208475"/>
          </a:xfrm>
          <a:prstGeom prst="rect">
            <a:avLst/>
          </a:prstGeom>
        </p:spPr>
        <p:txBody>
          <a:bodyPr>
            <a:normAutofit/>
          </a:bodyPr>
          <a:lstStyle>
            <a:defPPr>
              <a:defRPr lang="ru-RU"/>
            </a:defPPr>
            <a:lvl1pPr algn="ctr">
              <a:spcBef>
                <a:spcPct val="0"/>
              </a:spcBef>
              <a:buNone/>
              <a:defRPr sz="3600" b="1">
                <a:solidFill>
                  <a:srgbClr val="FF0000"/>
                </a:solidFill>
                <a:latin typeface="Arial" pitchFamily="34" charset="0"/>
                <a:ea typeface="+mj-ea"/>
                <a:cs typeface="Arial" pitchFamily="34" charset="0"/>
              </a:defRPr>
            </a:lvl1pPr>
          </a:lstStyle>
          <a:p>
            <a:r>
              <a:rPr lang="ru-RU" dirty="0" smtClean="0"/>
              <a:t>Некоммерческие проекты и </a:t>
            </a:r>
            <a:r>
              <a:rPr lang="en-US" dirty="0" smtClean="0"/>
              <a:t>PR</a:t>
            </a:r>
            <a:endParaRPr lang="ru-RU" dirty="0"/>
          </a:p>
        </p:txBody>
      </p:sp>
      <p:sp>
        <p:nvSpPr>
          <p:cNvPr id="3" name="Заголовок 1"/>
          <p:cNvSpPr txBox="1">
            <a:spLocks/>
          </p:cNvSpPr>
          <p:nvPr/>
        </p:nvSpPr>
        <p:spPr>
          <a:xfrm>
            <a:off x="682164" y="1772816"/>
            <a:ext cx="7772400" cy="3600400"/>
          </a:xfrm>
          <a:prstGeom prst="rect">
            <a:avLst/>
          </a:prstGeom>
        </p:spPr>
        <p:txBody>
          <a:bodyPr vert="horz" lIns="91440" tIns="45720" rIns="91440" bIns="45720" rtlCol="0" anchor="t">
            <a:normAutofit fontScale="85000" lnSpcReduction="20000"/>
          </a:bodyPr>
          <a:lstStyle/>
          <a:p>
            <a:pPr marL="514350" lvl="0" indent="-514350">
              <a:spcBef>
                <a:spcPct val="0"/>
              </a:spcBef>
              <a:buFont typeface="+mj-lt"/>
              <a:buAutoNum type="arabicPeriod"/>
              <a:defRPr/>
            </a:pPr>
            <a:r>
              <a:rPr lang="ru-RU" sz="2000" b="1" dirty="0" smtClean="0">
                <a:solidFill>
                  <a:srgbClr val="0070C0"/>
                </a:solidFill>
                <a:latin typeface="Arial" pitchFamily="34" charset="0"/>
                <a:ea typeface="+mj-ea"/>
                <a:cs typeface="Arial" pitchFamily="34" charset="0"/>
              </a:rPr>
              <a:t>Сущность и явление</a:t>
            </a:r>
            <a:r>
              <a:rPr lang="en-US" sz="2000" b="1" dirty="0" smtClean="0">
                <a:solidFill>
                  <a:srgbClr val="0070C0"/>
                </a:solidFill>
                <a:latin typeface="Arial" pitchFamily="34" charset="0"/>
                <a:ea typeface="+mj-ea"/>
                <a:cs typeface="Arial" pitchFamily="34" charset="0"/>
              </a:rPr>
              <a:t> </a:t>
            </a:r>
            <a:r>
              <a:rPr lang="ru-RU" sz="2000" b="1" dirty="0" smtClean="0">
                <a:solidFill>
                  <a:srgbClr val="0070C0"/>
                </a:solidFill>
                <a:latin typeface="Arial" pitchFamily="34" charset="0"/>
                <a:ea typeface="+mj-ea"/>
                <a:cs typeface="Arial" pitchFamily="34" charset="0"/>
              </a:rPr>
              <a:t>в философии и бизнесе. Кант: признавая объективность сущности, считал, что сущность характеризует устойчивые необходимые признаки вещи; явление, согласно Канту, вызванное сущностью субъективное представление. Преодолевая противопоставление сущности и явления, Гегель утверждал, что сущность является, а явление есть явление сущности (явление </a:t>
            </a:r>
            <a:r>
              <a:rPr lang="ru-RU" sz="2000" b="1" dirty="0" err="1" smtClean="0">
                <a:solidFill>
                  <a:srgbClr val="0070C0"/>
                </a:solidFill>
                <a:latin typeface="Arial" pitchFamily="34" charset="0"/>
                <a:ea typeface="+mj-ea"/>
                <a:cs typeface="Arial" pitchFamily="34" charset="0"/>
              </a:rPr>
              <a:t>сущностно</a:t>
            </a:r>
            <a:r>
              <a:rPr lang="ru-RU" sz="2000" b="1" dirty="0" smtClean="0">
                <a:solidFill>
                  <a:srgbClr val="0070C0"/>
                </a:solidFill>
                <a:latin typeface="Arial" pitchFamily="34" charset="0"/>
                <a:ea typeface="+mj-ea"/>
                <a:cs typeface="Arial" pitchFamily="34" charset="0"/>
              </a:rPr>
              <a:t>).</a:t>
            </a:r>
            <a:endParaRPr lang="ru-RU" sz="2000" b="1" dirty="0" smtClean="0">
              <a:solidFill>
                <a:srgbClr val="0070C0"/>
              </a:solidFill>
              <a:latin typeface="Arial" pitchFamily="34" charset="0"/>
              <a:ea typeface="+mj-ea"/>
              <a:cs typeface="Arial" pitchFamily="34" charset="0"/>
            </a:endParaRPr>
          </a:p>
          <a:p>
            <a:pPr marL="514350" lvl="0" indent="-514350">
              <a:spcBef>
                <a:spcPct val="0"/>
              </a:spcBef>
              <a:buFont typeface="+mj-lt"/>
              <a:buAutoNum type="arabicPeriod"/>
              <a:defRPr/>
            </a:pPr>
            <a:r>
              <a:rPr lang="ru-RU" sz="2000" b="1" dirty="0" smtClean="0">
                <a:solidFill>
                  <a:srgbClr val="0070C0"/>
                </a:solidFill>
                <a:latin typeface="Arial" pitchFamily="34" charset="0"/>
                <a:ea typeface="+mj-ea"/>
                <a:cs typeface="Arial" pitchFamily="34" charset="0"/>
              </a:rPr>
              <a:t>Маркс: диалектика труда и капитала. Д – Т – Д. Д – Т – Д1. На уровне капитала: себестоимость – прибавочная стоимость.</a:t>
            </a:r>
          </a:p>
          <a:p>
            <a:pPr marL="514350" marR="0" lvl="0" indent="-514350" defTabSz="914400" rtl="0" eaLnBrk="1" fontAlgn="auto" latinLnBrk="0" hangingPunct="1">
              <a:lnSpc>
                <a:spcPct val="100000"/>
              </a:lnSpc>
              <a:spcBef>
                <a:spcPct val="0"/>
              </a:spcBef>
              <a:spcAft>
                <a:spcPts val="0"/>
              </a:spcAft>
              <a:buClrTx/>
              <a:buSzTx/>
              <a:buFont typeface="+mj-lt"/>
              <a:buAutoNum type="arabicPeriod"/>
              <a:defRPr/>
            </a:pPr>
            <a:r>
              <a:rPr lang="en-US" sz="2000" b="1" noProof="0" dirty="0" smtClean="0">
                <a:solidFill>
                  <a:srgbClr val="0070C0"/>
                </a:solidFill>
                <a:latin typeface="Arial" pitchFamily="34" charset="0"/>
                <a:ea typeface="+mj-ea"/>
                <a:cs typeface="Arial" pitchFamily="34" charset="0"/>
              </a:rPr>
              <a:t>PR</a:t>
            </a:r>
            <a:endParaRPr lang="ru-RU" sz="2000" b="1" noProof="0" dirty="0" smtClean="0">
              <a:solidFill>
                <a:srgbClr val="0070C0"/>
              </a:solidFill>
              <a:latin typeface="Arial" pitchFamily="34" charset="0"/>
              <a:ea typeface="+mj-ea"/>
              <a:cs typeface="Arial" pitchFamily="34" charset="0"/>
            </a:endParaRPr>
          </a:p>
          <a:p>
            <a:pPr marL="514350" lvl="0" indent="-514350">
              <a:spcBef>
                <a:spcPct val="0"/>
              </a:spcBef>
              <a:buFont typeface="+mj-lt"/>
              <a:buAutoNum type="arabicPeriod"/>
              <a:defRPr/>
            </a:pPr>
            <a:r>
              <a:rPr lang="ru-RU" sz="2000" b="1" dirty="0" smtClean="0">
                <a:solidFill>
                  <a:srgbClr val="0070C0"/>
                </a:solidFill>
                <a:latin typeface="Arial" pitchFamily="34" charset="0"/>
                <a:ea typeface="+mj-ea"/>
                <a:cs typeface="Arial" pitchFamily="34" charset="0"/>
              </a:rPr>
              <a:t>Участие в некоммерческих проектах, конкурсах («Переводчики без границ», конкурсы «Союза переводчиков России», переводческих компаний). Членство в СПР.  Перевод </a:t>
            </a:r>
            <a:r>
              <a:rPr lang="en-US" sz="2000" b="1" dirty="0" smtClean="0">
                <a:solidFill>
                  <a:srgbClr val="0070C0"/>
                </a:solidFill>
                <a:latin typeface="Arial" pitchFamily="34" charset="0"/>
                <a:cs typeface="Arial" pitchFamily="34" charset="0"/>
              </a:rPr>
              <a:t>Twitter, </a:t>
            </a:r>
            <a:r>
              <a:rPr lang="en-US" sz="2000" b="1" dirty="0" err="1" smtClean="0">
                <a:solidFill>
                  <a:srgbClr val="0070C0"/>
                </a:solidFill>
                <a:latin typeface="Arial" pitchFamily="34" charset="0"/>
                <a:cs typeface="Arial" pitchFamily="34" charset="0"/>
              </a:rPr>
              <a:t>Coursera</a:t>
            </a:r>
            <a:r>
              <a:rPr lang="en-US" sz="2000" b="1" dirty="0">
                <a:solidFill>
                  <a:srgbClr val="0070C0"/>
                </a:solidFill>
                <a:latin typeface="Arial" pitchFamily="34" charset="0"/>
                <a:cs typeface="Arial" pitchFamily="34" charset="0"/>
              </a:rPr>
              <a:t>.</a:t>
            </a:r>
            <a:endParaRPr lang="ru-RU" sz="2000" b="1" dirty="0" smtClean="0">
              <a:solidFill>
                <a:srgbClr val="0070C0"/>
              </a:solidFill>
              <a:latin typeface="Arial" pitchFamily="34" charset="0"/>
              <a:ea typeface="+mj-ea"/>
              <a:cs typeface="Arial" pitchFamily="34" charset="0"/>
            </a:endParaRPr>
          </a:p>
          <a:p>
            <a:pPr marL="514350" marR="0" lvl="0" indent="-514350" defTabSz="914400" rtl="0" eaLnBrk="1" fontAlgn="auto" latinLnBrk="0" hangingPunct="1">
              <a:lnSpc>
                <a:spcPct val="100000"/>
              </a:lnSpc>
              <a:spcBef>
                <a:spcPct val="0"/>
              </a:spcBef>
              <a:spcAft>
                <a:spcPts val="0"/>
              </a:spcAft>
              <a:buClrTx/>
              <a:buSzTx/>
              <a:buFont typeface="+mj-lt"/>
              <a:buAutoNum type="arabicPeriod"/>
              <a:defRPr/>
            </a:pPr>
            <a:r>
              <a:rPr lang="ru-RU" sz="2000" b="1" dirty="0" smtClean="0">
                <a:solidFill>
                  <a:srgbClr val="0070C0"/>
                </a:solidFill>
                <a:latin typeface="Arial" pitchFamily="34" charset="0"/>
                <a:ea typeface="+mj-ea"/>
                <a:cs typeface="Arial" pitchFamily="34" charset="0"/>
              </a:rPr>
              <a:t>Активное участие в информационном поле.</a:t>
            </a:r>
          </a:p>
          <a:p>
            <a:pPr marL="514350" marR="0" lvl="0" indent="-514350" defTabSz="914400" rtl="0" eaLnBrk="1" fontAlgn="auto" latinLnBrk="0" hangingPunct="1">
              <a:lnSpc>
                <a:spcPct val="100000"/>
              </a:lnSpc>
              <a:spcBef>
                <a:spcPct val="0"/>
              </a:spcBef>
              <a:spcAft>
                <a:spcPts val="0"/>
              </a:spcAft>
              <a:buClrTx/>
              <a:buSzTx/>
              <a:buFont typeface="+mj-lt"/>
              <a:buAutoNum type="arabicPeriod"/>
              <a:defRPr/>
            </a:pPr>
            <a:r>
              <a:rPr lang="ru-RU" sz="2000" b="1" noProof="0" dirty="0" smtClean="0">
                <a:solidFill>
                  <a:srgbClr val="0070C0"/>
                </a:solidFill>
                <a:latin typeface="Arial" pitchFamily="34" charset="0"/>
                <a:ea typeface="+mj-ea"/>
                <a:cs typeface="Arial" pitchFamily="34" charset="0"/>
              </a:rPr>
              <a:t>Изменение сущности.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Tree>
    <p:extLst>
      <p:ext uri="{BB962C8B-B14F-4D97-AF65-F5344CB8AC3E}">
        <p14:creationId xmlns:p14="http://schemas.microsoft.com/office/powerpoint/2010/main" val="2092015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99592" y="1628800"/>
            <a:ext cx="7488832" cy="28803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Практические рекомендации</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Заголовок 1"/>
          <p:cNvSpPr txBox="1">
            <a:spLocks/>
          </p:cNvSpPr>
          <p:nvPr/>
        </p:nvSpPr>
        <p:spPr>
          <a:xfrm>
            <a:off x="685800" y="1526927"/>
            <a:ext cx="7198568" cy="3486249"/>
          </a:xfrm>
          <a:prstGeom prst="rect">
            <a:avLst/>
          </a:prstGeom>
        </p:spPr>
        <p:txBody>
          <a:bodyPr vert="horz" lIns="91440" tIns="45720" rIns="91440" bIns="45720" rtlCol="0" anchor="t">
            <a:noAutofit/>
          </a:bodyPr>
          <a:lstStyle/>
          <a:p>
            <a:pPr lvl="0">
              <a:spcBef>
                <a:spcPct val="0"/>
              </a:spcBef>
              <a:defRPr/>
            </a:pPr>
            <a:endParaRPr kumimoji="0" lang="ru-RU"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Tree>
    <p:extLst>
      <p:ext uri="{BB962C8B-B14F-4D97-AF65-F5344CB8AC3E}">
        <p14:creationId xmlns:p14="http://schemas.microsoft.com/office/powerpoint/2010/main" val="1128278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683568" y="92435"/>
            <a:ext cx="7416824" cy="65476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Параметры переводческого проекта</a:t>
            </a: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graphicFrame>
        <p:nvGraphicFramePr>
          <p:cNvPr id="6" name="Таблица 5"/>
          <p:cNvGraphicFramePr>
            <a:graphicFrameLocks noGrp="1"/>
          </p:cNvGraphicFramePr>
          <p:nvPr>
            <p:extLst>
              <p:ext uri="{D42A27DB-BD31-4B8C-83A1-F6EECF244321}">
                <p14:modId xmlns:p14="http://schemas.microsoft.com/office/powerpoint/2010/main" val="3990455886"/>
              </p:ext>
            </p:extLst>
          </p:nvPr>
        </p:nvGraphicFramePr>
        <p:xfrm>
          <a:off x="755576" y="1296303"/>
          <a:ext cx="7920880" cy="3823652"/>
        </p:xfrm>
        <a:graphic>
          <a:graphicData uri="http://schemas.openxmlformats.org/drawingml/2006/table">
            <a:tbl>
              <a:tblPr firstRow="1" bandRow="1">
                <a:tableStyleId>{5C22544A-7EE6-4342-B048-85BDC9FD1C3A}</a:tableStyleId>
              </a:tblPr>
              <a:tblGrid>
                <a:gridCol w="1793575"/>
                <a:gridCol w="942727"/>
                <a:gridCol w="1584176"/>
                <a:gridCol w="1296146"/>
                <a:gridCol w="1296144"/>
                <a:gridCol w="1008112"/>
              </a:tblGrid>
              <a:tr h="674494">
                <a:tc>
                  <a:txBody>
                    <a:bodyPr/>
                    <a:lstStyle/>
                    <a:p>
                      <a:pPr algn="ctr"/>
                      <a:r>
                        <a:rPr lang="ru-RU" sz="1400" dirty="0" smtClean="0"/>
                        <a:t>Вид проекта</a:t>
                      </a:r>
                      <a:endParaRPr lang="ru-RU" sz="1400" dirty="0"/>
                    </a:p>
                  </a:txBody>
                  <a:tcPr/>
                </a:tc>
                <a:tc>
                  <a:txBody>
                    <a:bodyPr/>
                    <a:lstStyle/>
                    <a:p>
                      <a:pPr algn="ctr"/>
                      <a:r>
                        <a:rPr lang="ru-RU" sz="1400" dirty="0" smtClean="0"/>
                        <a:t>Объемы</a:t>
                      </a:r>
                      <a:endParaRPr lang="ru-RU" sz="1400" dirty="0"/>
                    </a:p>
                  </a:txBody>
                  <a:tcPr/>
                </a:tc>
                <a:tc>
                  <a:txBody>
                    <a:bodyPr/>
                    <a:lstStyle/>
                    <a:p>
                      <a:pPr algn="ctr"/>
                      <a:r>
                        <a:rPr lang="ru-RU" sz="1400" dirty="0" smtClean="0"/>
                        <a:t>Повторы</a:t>
                      </a:r>
                      <a:r>
                        <a:rPr lang="ru-RU" sz="1400" baseline="0" dirty="0" smtClean="0"/>
                        <a:t> / клише</a:t>
                      </a:r>
                      <a:endParaRPr lang="ru-RU" sz="1400" dirty="0"/>
                    </a:p>
                  </a:txBody>
                  <a:tcPr/>
                </a:tc>
                <a:tc>
                  <a:txBody>
                    <a:bodyPr/>
                    <a:lstStyle/>
                    <a:p>
                      <a:pPr algn="ctr"/>
                      <a:r>
                        <a:rPr lang="ru-RU" sz="1400" dirty="0" smtClean="0"/>
                        <a:t>Комфортный</a:t>
                      </a:r>
                      <a:r>
                        <a:rPr lang="ru-RU" sz="1400" baseline="0" dirty="0" smtClean="0"/>
                        <a:t> срок</a:t>
                      </a:r>
                      <a:endParaRPr lang="ru-RU" sz="1400" dirty="0"/>
                    </a:p>
                  </a:txBody>
                  <a:tcPr/>
                </a:tc>
                <a:tc>
                  <a:txBody>
                    <a:bodyPr/>
                    <a:lstStyle/>
                    <a:p>
                      <a:pPr algn="ctr"/>
                      <a:r>
                        <a:rPr lang="ru-RU" sz="1400" dirty="0" smtClean="0"/>
                        <a:t>Допустимость ошибок</a:t>
                      </a:r>
                      <a:endParaRPr lang="ru-RU" sz="1400" dirty="0"/>
                    </a:p>
                  </a:txBody>
                  <a:tcPr/>
                </a:tc>
                <a:tc>
                  <a:txBody>
                    <a:bodyPr/>
                    <a:lstStyle/>
                    <a:p>
                      <a:pPr algn="ctr"/>
                      <a:r>
                        <a:rPr lang="ru-RU" sz="1400" dirty="0" smtClean="0"/>
                        <a:t>Цена</a:t>
                      </a:r>
                      <a:endParaRPr lang="ru-RU" sz="1400" dirty="0"/>
                    </a:p>
                  </a:txBody>
                  <a:tcPr>
                    <a:solidFill>
                      <a:srgbClr val="FF0000"/>
                    </a:solidFill>
                  </a:tcPr>
                </a:tc>
              </a:tr>
              <a:tr h="736822">
                <a:tc>
                  <a:txBody>
                    <a:bodyPr/>
                    <a:lstStyle/>
                    <a:p>
                      <a:r>
                        <a:rPr lang="ru-RU" dirty="0" smtClean="0"/>
                        <a:t>Техническая</a:t>
                      </a:r>
                      <a:r>
                        <a:rPr lang="ru-RU" baseline="0" dirty="0" smtClean="0"/>
                        <a:t> документация</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solidFill>
                      <a:srgbClr val="FF0000"/>
                    </a:solidFill>
                  </a:tcPr>
                </a:tc>
              </a:tr>
              <a:tr h="402056">
                <a:tc>
                  <a:txBody>
                    <a:bodyPr/>
                    <a:lstStyle/>
                    <a:p>
                      <a:r>
                        <a:rPr lang="ru-RU" dirty="0" smtClean="0"/>
                        <a:t>Мануалы</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solidFill>
                      <a:srgbClr val="FF0000"/>
                    </a:solidFill>
                  </a:tcPr>
                </a:tc>
              </a:tr>
              <a:tr h="402056">
                <a:tc>
                  <a:txBody>
                    <a:bodyPr/>
                    <a:lstStyle/>
                    <a:p>
                      <a:r>
                        <a:rPr lang="ru-RU" dirty="0" smtClean="0"/>
                        <a:t>Договоры</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solidFill>
                      <a:srgbClr val="FF0000"/>
                    </a:solidFill>
                  </a:tcPr>
                </a:tc>
              </a:tr>
              <a:tr h="402056">
                <a:tc>
                  <a:txBody>
                    <a:bodyPr/>
                    <a:lstStyle/>
                    <a:p>
                      <a:r>
                        <a:rPr lang="ru-RU" dirty="0" smtClean="0"/>
                        <a:t>Интерфейсы</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solidFill>
                      <a:srgbClr val="FF0000"/>
                    </a:solidFill>
                  </a:tcPr>
                </a:tc>
              </a:tr>
              <a:tr h="402056">
                <a:tc>
                  <a:txBody>
                    <a:bodyPr/>
                    <a:lstStyle/>
                    <a:p>
                      <a:r>
                        <a:rPr lang="ru-RU" dirty="0" smtClean="0"/>
                        <a:t>Маркетинг</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solidFill>
                      <a:srgbClr val="FF0000"/>
                    </a:solidFill>
                  </a:tcPr>
                </a:tc>
              </a:tr>
              <a:tr h="402056">
                <a:tc>
                  <a:txBody>
                    <a:bodyPr/>
                    <a:lstStyle/>
                    <a:p>
                      <a:r>
                        <a:rPr lang="ru-RU" dirty="0" smtClean="0"/>
                        <a:t>Сайты</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solidFill>
                      <a:srgbClr val="FF0000"/>
                    </a:solidFill>
                  </a:tcPr>
                </a:tc>
              </a:tr>
              <a:tr h="402056">
                <a:tc>
                  <a:txBody>
                    <a:bodyPr/>
                    <a:lstStyle/>
                    <a:p>
                      <a:r>
                        <a:rPr lang="ru-RU" dirty="0" smtClean="0"/>
                        <a:t>СМИ</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solidFill>
                      <a:srgbClr val="FF0000"/>
                    </a:solidFill>
                  </a:tcPr>
                </a:tc>
              </a:tr>
            </a:tbl>
          </a:graphicData>
        </a:graphic>
      </p:graphicFrame>
      <p:sp>
        <p:nvSpPr>
          <p:cNvPr id="8" name="Прямоугольник 7"/>
          <p:cNvSpPr/>
          <p:nvPr/>
        </p:nvSpPr>
        <p:spPr>
          <a:xfrm>
            <a:off x="755576" y="773083"/>
            <a:ext cx="1800200" cy="523220"/>
          </a:xfrm>
          <a:prstGeom prst="rect">
            <a:avLst/>
          </a:prstGeom>
        </p:spPr>
        <p:txBody>
          <a:bodyPr wrap="square">
            <a:spAutoFit/>
          </a:bodyPr>
          <a:lstStyle/>
          <a:p>
            <a:r>
              <a:rPr lang="ru-RU" sz="1400" b="1" dirty="0" smtClean="0"/>
              <a:t>Для исполнителя:</a:t>
            </a:r>
            <a:endParaRPr lang="ru-RU" sz="1400" b="1" dirty="0"/>
          </a:p>
          <a:p>
            <a:endParaRPr lang="ru-RU" sz="1400" b="1" dirty="0"/>
          </a:p>
        </p:txBody>
      </p:sp>
    </p:spTree>
    <p:extLst>
      <p:ext uri="{BB962C8B-B14F-4D97-AF65-F5344CB8AC3E}">
        <p14:creationId xmlns:p14="http://schemas.microsoft.com/office/powerpoint/2010/main" val="164449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43608" y="0"/>
            <a:ext cx="6984776" cy="10891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Цели</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68" y="-14028"/>
            <a:ext cx="1230331" cy="922748"/>
          </a:xfrm>
          <a:prstGeom prst="rect">
            <a:avLst/>
          </a:prstGeom>
          <a:effectLst>
            <a:outerShdw blurRad="50800" dist="38100" dir="2700000" algn="tl" rotWithShape="0">
              <a:prstClr val="black">
                <a:alpha val="25000"/>
              </a:prstClr>
            </a:outerShdw>
          </a:effectLst>
        </p:spPr>
      </p:pic>
      <p:sp>
        <p:nvSpPr>
          <p:cNvPr id="5" name="Прямоугольник 4"/>
          <p:cNvSpPr/>
          <p:nvPr/>
        </p:nvSpPr>
        <p:spPr>
          <a:xfrm>
            <a:off x="1074114" y="909033"/>
            <a:ext cx="6954270" cy="4524315"/>
          </a:xfrm>
          <a:prstGeom prst="rect">
            <a:avLst/>
          </a:prstGeom>
        </p:spPr>
        <p:txBody>
          <a:bodyPr wrap="square">
            <a:spAutoFit/>
          </a:bodyPr>
          <a:lstStyle/>
          <a:p>
            <a:pPr>
              <a:spcBef>
                <a:spcPct val="0"/>
              </a:spcBef>
              <a:defRPr/>
            </a:pPr>
            <a:r>
              <a:rPr lang="ru-RU" dirty="0" smtClean="0"/>
              <a:t>Кем стать?</a:t>
            </a:r>
            <a:r>
              <a:rPr lang="ru-RU" dirty="0"/>
              <a:t> </a:t>
            </a:r>
            <a:r>
              <a:rPr lang="ru-RU" dirty="0" smtClean="0"/>
              <a:t>Чем заниматься?</a:t>
            </a:r>
          </a:p>
          <a:p>
            <a:pPr>
              <a:spcBef>
                <a:spcPct val="0"/>
              </a:spcBef>
              <a:defRPr/>
            </a:pPr>
            <a:r>
              <a:rPr lang="ru-RU" dirty="0" smtClean="0"/>
              <a:t>Вероятность успеха выше в случае продолжения своего дела.</a:t>
            </a:r>
          </a:p>
          <a:p>
            <a:pPr>
              <a:spcBef>
                <a:spcPct val="0"/>
              </a:spcBef>
              <a:defRPr/>
            </a:pPr>
            <a:r>
              <a:rPr lang="ru-RU" dirty="0" smtClean="0"/>
              <a:t>Цели и задачи.</a:t>
            </a:r>
          </a:p>
          <a:p>
            <a:pPr>
              <a:spcBef>
                <a:spcPct val="0"/>
              </a:spcBef>
              <a:defRPr/>
            </a:pPr>
            <a:endParaRPr lang="ru-RU" dirty="0"/>
          </a:p>
          <a:p>
            <a:pPr>
              <a:spcBef>
                <a:spcPct val="0"/>
              </a:spcBef>
              <a:defRPr/>
            </a:pPr>
            <a:r>
              <a:rPr lang="ru-RU" dirty="0" smtClean="0"/>
              <a:t>Цели</a:t>
            </a:r>
          </a:p>
          <a:p>
            <a:pPr>
              <a:spcBef>
                <a:spcPct val="0"/>
              </a:spcBef>
              <a:defRPr/>
            </a:pPr>
            <a:r>
              <a:rPr lang="ru-RU" dirty="0" smtClean="0"/>
              <a:t>– принципы </a:t>
            </a:r>
          </a:p>
          <a:p>
            <a:pPr>
              <a:spcBef>
                <a:spcPct val="0"/>
              </a:spcBef>
              <a:defRPr/>
            </a:pPr>
            <a:r>
              <a:rPr lang="ru-RU" dirty="0"/>
              <a:t>– </a:t>
            </a:r>
            <a:r>
              <a:rPr lang="ru-RU" dirty="0" smtClean="0"/>
              <a:t>изнутри вовне</a:t>
            </a:r>
          </a:p>
          <a:p>
            <a:pPr>
              <a:spcBef>
                <a:spcPct val="0"/>
              </a:spcBef>
              <a:defRPr/>
            </a:pPr>
            <a:r>
              <a:rPr lang="ru-RU" dirty="0"/>
              <a:t>– </a:t>
            </a:r>
            <a:r>
              <a:rPr lang="ru-RU" dirty="0" smtClean="0"/>
              <a:t>осознанность</a:t>
            </a:r>
            <a:endParaRPr lang="en-US" dirty="0" smtClean="0"/>
          </a:p>
          <a:p>
            <a:pPr>
              <a:spcBef>
                <a:spcPct val="0"/>
              </a:spcBef>
              <a:defRPr/>
            </a:pPr>
            <a:r>
              <a:rPr lang="ru-RU" dirty="0"/>
              <a:t>– в плоскость конкретных ощущений (вера</a:t>
            </a:r>
            <a:r>
              <a:rPr lang="ru-RU" dirty="0" smtClean="0"/>
              <a:t>)</a:t>
            </a:r>
          </a:p>
          <a:p>
            <a:pPr>
              <a:spcBef>
                <a:spcPct val="0"/>
              </a:spcBef>
              <a:defRPr/>
            </a:pPr>
            <a:r>
              <a:rPr lang="ru-RU" b="1" dirty="0"/>
              <a:t>– </a:t>
            </a:r>
            <a:r>
              <a:rPr lang="ru-RU" b="1" dirty="0" smtClean="0"/>
              <a:t>цели универсальны</a:t>
            </a:r>
            <a:endParaRPr lang="ru-RU" b="1" dirty="0"/>
          </a:p>
          <a:p>
            <a:pPr>
              <a:spcBef>
                <a:spcPct val="0"/>
              </a:spcBef>
              <a:defRPr/>
            </a:pPr>
            <a:endParaRPr lang="ru-RU" dirty="0" smtClean="0"/>
          </a:p>
          <a:p>
            <a:pPr>
              <a:spcBef>
                <a:spcPct val="0"/>
              </a:spcBef>
              <a:defRPr/>
            </a:pPr>
            <a:r>
              <a:rPr lang="ru-RU" dirty="0" smtClean="0"/>
              <a:t>Задачи</a:t>
            </a:r>
          </a:p>
          <a:p>
            <a:pPr>
              <a:spcBef>
                <a:spcPct val="0"/>
              </a:spcBef>
              <a:defRPr/>
            </a:pPr>
            <a:r>
              <a:rPr lang="ru-RU" dirty="0" smtClean="0"/>
              <a:t>– ориентировка и контроль</a:t>
            </a:r>
            <a:endParaRPr lang="ru-RU" dirty="0"/>
          </a:p>
          <a:p>
            <a:pPr>
              <a:spcBef>
                <a:spcPct val="0"/>
              </a:spcBef>
              <a:defRPr/>
            </a:pPr>
            <a:r>
              <a:rPr lang="ru-RU" dirty="0" smtClean="0"/>
              <a:t>– неделя</a:t>
            </a:r>
          </a:p>
          <a:p>
            <a:pPr>
              <a:spcBef>
                <a:spcPct val="0"/>
              </a:spcBef>
              <a:defRPr/>
            </a:pPr>
            <a:r>
              <a:rPr lang="ru-RU" dirty="0"/>
              <a:t>– соответствие </a:t>
            </a:r>
            <a:r>
              <a:rPr lang="ru-RU" dirty="0" smtClean="0"/>
              <a:t>целям и принципам</a:t>
            </a:r>
          </a:p>
          <a:p>
            <a:pPr>
              <a:spcBef>
                <a:spcPct val="0"/>
              </a:spcBef>
              <a:defRPr/>
            </a:pPr>
            <a:r>
              <a:rPr lang="ru-RU" dirty="0"/>
              <a:t>– </a:t>
            </a:r>
            <a:r>
              <a:rPr lang="ru-RU" dirty="0" smtClean="0"/>
              <a:t>управление временем</a:t>
            </a:r>
          </a:p>
        </p:txBody>
      </p:sp>
    </p:spTree>
    <p:extLst>
      <p:ext uri="{BB962C8B-B14F-4D97-AF65-F5344CB8AC3E}">
        <p14:creationId xmlns:p14="http://schemas.microsoft.com/office/powerpoint/2010/main" val="1770603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5943" y="-14028"/>
            <a:ext cx="6984776" cy="986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Задачи</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68" y="-14028"/>
            <a:ext cx="1230331" cy="922748"/>
          </a:xfrm>
          <a:prstGeom prst="rect">
            <a:avLst/>
          </a:prstGeom>
          <a:effectLst>
            <a:outerShdw blurRad="50800" dist="38100" dir="2700000" algn="tl" rotWithShape="0">
              <a:prstClr val="black">
                <a:alpha val="25000"/>
              </a:prstClr>
            </a:outerShdw>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77" y="908720"/>
            <a:ext cx="8172400" cy="433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02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649338" y="1052736"/>
            <a:ext cx="8208912" cy="1008112"/>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solidFill>
                  <a:srgbClr val="008000"/>
                </a:solidFill>
                <a:latin typeface="Arial Black" pitchFamily="34" charset="0"/>
              </a:rPr>
              <a:t>Кондратович Федор Вячеславович</a:t>
            </a:r>
            <a:br>
              <a:rPr lang="ru-RU" sz="3600" dirty="0" smtClean="0">
                <a:solidFill>
                  <a:srgbClr val="008000"/>
                </a:solidFill>
                <a:latin typeface="Arial Black" pitchFamily="34" charset="0"/>
              </a:rPr>
            </a:br>
            <a:endParaRPr lang="ru-RU" sz="3600" dirty="0">
              <a:solidFill>
                <a:srgbClr val="008000"/>
              </a:solidFill>
              <a:latin typeface="Arial Black" pitchFamily="34" charset="0"/>
            </a:endParaRPr>
          </a:p>
        </p:txBody>
      </p:sp>
      <p:sp>
        <p:nvSpPr>
          <p:cNvPr id="10" name="Заголовок 1"/>
          <p:cNvSpPr txBox="1">
            <a:spLocks/>
          </p:cNvSpPr>
          <p:nvPr/>
        </p:nvSpPr>
        <p:spPr>
          <a:xfrm>
            <a:off x="1619672" y="109497"/>
            <a:ext cx="5758408" cy="10891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i="1" dirty="0" smtClean="0">
                <a:solidFill>
                  <a:srgbClr val="FF0000"/>
                </a:solidFill>
                <a:latin typeface="Arial" pitchFamily="34" charset="0"/>
                <a:ea typeface="+mj-ea"/>
                <a:cs typeface="Arial" pitchFamily="34" charset="0"/>
              </a:rPr>
              <a:t>Ваш докладчик</a:t>
            </a:r>
            <a:endParaRPr kumimoji="0" lang="ru-RU" sz="3600" b="1" i="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11" name="Заголовок 1"/>
          <p:cNvSpPr txBox="1">
            <a:spLocks/>
          </p:cNvSpPr>
          <p:nvPr/>
        </p:nvSpPr>
        <p:spPr>
          <a:xfrm>
            <a:off x="3883080" y="2158510"/>
            <a:ext cx="4676056" cy="3168352"/>
          </a:xfrm>
          <a:prstGeom prst="rect">
            <a:avLst/>
          </a:prstGeom>
        </p:spPr>
        <p:txBody>
          <a:bodyPr vert="horz" lIns="91440" tIns="45720" rIns="91440" bIns="45720" rtlCol="0" anchor="t">
            <a:noAutofit/>
          </a:bodyPr>
          <a:lstStyle/>
          <a:p>
            <a:pPr marL="514350" marR="0" lvl="0" indent="-514350" algn="l" defTabSz="914400" rtl="0" eaLnBrk="1" fontAlgn="auto" latinLnBrk="0" hangingPunct="1">
              <a:lnSpc>
                <a:spcPct val="100000"/>
              </a:lnSpc>
              <a:spcBef>
                <a:spcPct val="0"/>
              </a:spcBef>
              <a:spcAft>
                <a:spcPts val="0"/>
              </a:spcAft>
              <a:buClrTx/>
              <a:buSzTx/>
              <a:buFont typeface="+mj-lt"/>
              <a:buAutoNum type="arabicPeriod"/>
              <a:tabLst/>
              <a:defRPr/>
            </a:pPr>
            <a:r>
              <a:rPr kumimoji="0" lang="ru-RU" sz="20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Выпускник СПбГУ, филфак (французский</a:t>
            </a:r>
            <a:r>
              <a:rPr kumimoji="0" lang="ru-RU" sz="2000" b="1" i="0" u="none" strike="noStrike" kern="1200" cap="none" spc="0" normalizeH="0" noProof="0" dirty="0" smtClean="0">
                <a:ln>
                  <a:noFill/>
                </a:ln>
                <a:solidFill>
                  <a:srgbClr val="0070C0"/>
                </a:solidFill>
                <a:effectLst/>
                <a:uLnTx/>
                <a:uFillTx/>
                <a:latin typeface="Arial" pitchFamily="34" charset="0"/>
                <a:ea typeface="+mj-ea"/>
                <a:cs typeface="Arial" pitchFamily="34" charset="0"/>
              </a:rPr>
              <a:t> и английский языки).</a:t>
            </a:r>
            <a:endParaRPr kumimoji="0" lang="ru-RU" sz="20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a:p>
            <a:pPr marL="514350" marR="0" lvl="0" indent="-514350" algn="l" defTabSz="914400" rtl="0" eaLnBrk="1" fontAlgn="auto" latinLnBrk="0" hangingPunct="1">
              <a:lnSpc>
                <a:spcPct val="100000"/>
              </a:lnSpc>
              <a:spcBef>
                <a:spcPct val="0"/>
              </a:spcBef>
              <a:spcAft>
                <a:spcPts val="0"/>
              </a:spcAft>
              <a:buClrTx/>
              <a:buSzTx/>
              <a:buFont typeface="+mj-lt"/>
              <a:buAutoNum type="arabicPeriod"/>
              <a:tabLst/>
              <a:defRPr/>
            </a:pPr>
            <a:r>
              <a:rPr kumimoji="0" lang="ru-RU" sz="20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С 2004 по 2008 – штатный</a:t>
            </a:r>
            <a:r>
              <a:rPr kumimoji="0" lang="ru-RU" sz="2000" b="1" i="0" u="none" strike="noStrike" kern="1200" cap="none" spc="0" normalizeH="0" noProof="0" dirty="0" smtClean="0">
                <a:ln>
                  <a:noFill/>
                </a:ln>
                <a:solidFill>
                  <a:srgbClr val="0070C0"/>
                </a:solidFill>
                <a:effectLst/>
                <a:uLnTx/>
                <a:uFillTx/>
                <a:latin typeface="Arial" pitchFamily="34" charset="0"/>
                <a:ea typeface="+mj-ea"/>
                <a:cs typeface="Arial" pitchFamily="34" charset="0"/>
              </a:rPr>
              <a:t> переводчик.</a:t>
            </a:r>
          </a:p>
          <a:p>
            <a:pPr marL="514350" marR="0" lvl="0" indent="-514350" algn="l" defTabSz="914400" rtl="0" eaLnBrk="1" fontAlgn="auto" latinLnBrk="0" hangingPunct="1">
              <a:lnSpc>
                <a:spcPct val="100000"/>
              </a:lnSpc>
              <a:spcBef>
                <a:spcPct val="0"/>
              </a:spcBef>
              <a:spcAft>
                <a:spcPts val="0"/>
              </a:spcAft>
              <a:buClrTx/>
              <a:buSzTx/>
              <a:buFont typeface="+mj-lt"/>
              <a:buAutoNum type="arabicPeriod"/>
              <a:tabLst/>
              <a:defRPr/>
            </a:pPr>
            <a:r>
              <a:rPr lang="ru-RU" sz="2000" b="1" baseline="0" dirty="0" smtClean="0">
                <a:solidFill>
                  <a:srgbClr val="0070C0"/>
                </a:solidFill>
                <a:latin typeface="Arial" pitchFamily="34" charset="0"/>
                <a:ea typeface="+mj-ea"/>
                <a:cs typeface="Arial" pitchFamily="34" charset="0"/>
              </a:rPr>
              <a:t>С</a:t>
            </a:r>
            <a:r>
              <a:rPr lang="ru-RU" sz="2000" b="1" dirty="0" smtClean="0">
                <a:solidFill>
                  <a:srgbClr val="0070C0"/>
                </a:solidFill>
                <a:latin typeface="Arial" pitchFamily="34" charset="0"/>
                <a:ea typeface="+mj-ea"/>
                <a:cs typeface="Arial" pitchFamily="34" charset="0"/>
              </a:rPr>
              <a:t> 2008 по настоящее время – директор компании «</a:t>
            </a:r>
            <a:r>
              <a:rPr lang="ru-RU" sz="2000" b="1" dirty="0" err="1" smtClean="0">
                <a:solidFill>
                  <a:srgbClr val="0070C0"/>
                </a:solidFill>
                <a:latin typeface="Arial" pitchFamily="34" charset="0"/>
                <a:ea typeface="+mj-ea"/>
                <a:cs typeface="Arial" pitchFamily="34" charset="0"/>
              </a:rPr>
              <a:t>ЛингваКонтакт</a:t>
            </a:r>
            <a:r>
              <a:rPr lang="ru-RU" sz="2000" b="1" dirty="0" smtClean="0">
                <a:solidFill>
                  <a:srgbClr val="0070C0"/>
                </a:solidFill>
                <a:latin typeface="Arial" pitchFamily="34" charset="0"/>
                <a:ea typeface="+mj-ea"/>
                <a:cs typeface="Arial" pitchFamily="34" charset="0"/>
              </a:rPr>
              <a:t>».</a:t>
            </a:r>
          </a:p>
        </p:txBody>
      </p:sp>
      <p:pic>
        <p:nvPicPr>
          <p:cNvPr id="1027" name="Picture 3" descr="D:\Фотки\РАБОТА\март 2016 офис я и Юля\ава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01692"/>
            <a:ext cx="2350114" cy="352517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680" y="-14028"/>
            <a:ext cx="1134320" cy="850740"/>
          </a:xfrm>
          <a:prstGeom prst="rect">
            <a:avLst/>
          </a:prstGeom>
          <a:effectLst>
            <a:outerShdw blurRad="50800" dist="38100" dir="2700000" algn="tl" rotWithShape="0">
              <a:prstClr val="black">
                <a:alpha val="25000"/>
              </a:prstClr>
            </a:outerShdw>
          </a:effectLst>
        </p:spPr>
      </p:pic>
    </p:spTree>
    <p:extLst>
      <p:ext uri="{BB962C8B-B14F-4D97-AF65-F5344CB8AC3E}">
        <p14:creationId xmlns:p14="http://schemas.microsoft.com/office/powerpoint/2010/main" val="3531716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5943" y="-14028"/>
            <a:ext cx="6984776" cy="986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Тайм-менеджмент</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68" y="-14028"/>
            <a:ext cx="1230331" cy="922748"/>
          </a:xfrm>
          <a:prstGeom prst="rect">
            <a:avLst/>
          </a:prstGeom>
          <a:effectLst>
            <a:outerShdw blurRad="50800" dist="38100" dir="2700000" algn="tl" rotWithShape="0">
              <a:prstClr val="black">
                <a:alpha val="25000"/>
              </a:prstClr>
            </a:outerShdw>
          </a:effectLst>
        </p:spPr>
      </p:pic>
      <p:pic>
        <p:nvPicPr>
          <p:cNvPr id="5" name="Рисунок 4" descr="https://pilot-seo.ru/prefix/842561.jpg"/>
          <p:cNvPicPr/>
          <p:nvPr/>
        </p:nvPicPr>
        <p:blipFill>
          <a:blip r:embed="rId3">
            <a:extLst>
              <a:ext uri="{28A0092B-C50C-407E-A947-70E740481C1C}">
                <a14:useLocalDpi xmlns:a14="http://schemas.microsoft.com/office/drawing/2010/main" val="0"/>
              </a:ext>
            </a:extLst>
          </a:blip>
          <a:srcRect/>
          <a:stretch>
            <a:fillRect/>
          </a:stretch>
        </p:blipFill>
        <p:spPr bwMode="auto">
          <a:xfrm>
            <a:off x="2267744" y="836712"/>
            <a:ext cx="4824536" cy="4824536"/>
          </a:xfrm>
          <a:prstGeom prst="rect">
            <a:avLst/>
          </a:prstGeom>
          <a:noFill/>
          <a:ln>
            <a:noFill/>
          </a:ln>
        </p:spPr>
      </p:pic>
    </p:spTree>
    <p:extLst>
      <p:ext uri="{BB962C8B-B14F-4D97-AF65-F5344CB8AC3E}">
        <p14:creationId xmlns:p14="http://schemas.microsoft.com/office/powerpoint/2010/main" val="1254720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65943" y="-14028"/>
            <a:ext cx="6984776" cy="986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Тайм-менеджмент</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68" y="-14028"/>
            <a:ext cx="1230331" cy="922748"/>
          </a:xfrm>
          <a:prstGeom prst="rect">
            <a:avLst/>
          </a:prstGeom>
          <a:effectLst>
            <a:outerShdw blurRad="50800" dist="38100" dir="2700000" algn="tl" rotWithShape="0">
              <a:prstClr val="black">
                <a:alpha val="25000"/>
              </a:prstClr>
            </a:outerShdw>
          </a:effectLst>
        </p:spPr>
      </p:pic>
      <p:pic>
        <p:nvPicPr>
          <p:cNvPr id="7" name="Рисунок 6" descr="http://myfiveminuteyoga.com/wp-content/uploads/2011/06/Urgent-vs-Important.jpg"/>
          <p:cNvPicPr/>
          <p:nvPr/>
        </p:nvPicPr>
        <p:blipFill>
          <a:blip r:embed="rId3">
            <a:extLst>
              <a:ext uri="{28A0092B-C50C-407E-A947-70E740481C1C}">
                <a14:useLocalDpi xmlns:a14="http://schemas.microsoft.com/office/drawing/2010/main" val="0"/>
              </a:ext>
            </a:extLst>
          </a:blip>
          <a:srcRect/>
          <a:stretch>
            <a:fillRect/>
          </a:stretch>
        </p:blipFill>
        <p:spPr bwMode="auto">
          <a:xfrm>
            <a:off x="2046063" y="908720"/>
            <a:ext cx="4824536" cy="4608512"/>
          </a:xfrm>
          <a:prstGeom prst="rect">
            <a:avLst/>
          </a:prstGeom>
          <a:noFill/>
          <a:ln>
            <a:noFill/>
          </a:ln>
        </p:spPr>
      </p:pic>
    </p:spTree>
    <p:extLst>
      <p:ext uri="{BB962C8B-B14F-4D97-AF65-F5344CB8AC3E}">
        <p14:creationId xmlns:p14="http://schemas.microsoft.com/office/powerpoint/2010/main" val="3915939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28892" y="415360"/>
            <a:ext cx="6984776" cy="9867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noProof="0" dirty="0" smtClean="0">
                <a:solidFill>
                  <a:srgbClr val="FF0000"/>
                </a:solidFill>
                <a:latin typeface="Arial" pitchFamily="34" charset="0"/>
                <a:ea typeface="+mj-ea"/>
                <a:cs typeface="Arial" pitchFamily="34" charset="0"/>
              </a:rPr>
              <a:t>Финансовое планирование</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68" y="-14028"/>
            <a:ext cx="1230331" cy="922748"/>
          </a:xfrm>
          <a:prstGeom prst="rect">
            <a:avLst/>
          </a:prstGeom>
          <a:effectLst>
            <a:outerShdw blurRad="50800" dist="38100" dir="2700000" algn="tl" rotWithShape="0">
              <a:prstClr val="black">
                <a:alpha val="25000"/>
              </a:prstClr>
            </a:outerShdw>
          </a:effectLst>
        </p:spPr>
      </p:pic>
      <p:sp>
        <p:nvSpPr>
          <p:cNvPr id="8" name="Прямоугольник 7"/>
          <p:cNvSpPr/>
          <p:nvPr/>
        </p:nvSpPr>
        <p:spPr>
          <a:xfrm>
            <a:off x="2767846" y="2128803"/>
            <a:ext cx="3380970" cy="584775"/>
          </a:xfrm>
          <a:prstGeom prst="rect">
            <a:avLst/>
          </a:prstGeom>
        </p:spPr>
        <p:txBody>
          <a:bodyPr wrap="square">
            <a:spAutoFit/>
          </a:bodyPr>
          <a:lstStyle/>
          <a:p>
            <a:pPr>
              <a:spcBef>
                <a:spcPct val="0"/>
              </a:spcBef>
              <a:defRPr/>
            </a:pPr>
            <a:r>
              <a:rPr lang="ru-RU" sz="3200" b="1" dirty="0" smtClean="0"/>
              <a:t>Время = деньги</a:t>
            </a:r>
          </a:p>
        </p:txBody>
      </p:sp>
      <p:sp>
        <p:nvSpPr>
          <p:cNvPr id="9" name="Прямоугольник 8"/>
          <p:cNvSpPr/>
          <p:nvPr/>
        </p:nvSpPr>
        <p:spPr>
          <a:xfrm>
            <a:off x="1547664" y="3283243"/>
            <a:ext cx="5760640" cy="369332"/>
          </a:xfrm>
          <a:prstGeom prst="rect">
            <a:avLst/>
          </a:prstGeom>
        </p:spPr>
        <p:txBody>
          <a:bodyPr wrap="square">
            <a:spAutoFit/>
          </a:bodyPr>
          <a:lstStyle/>
          <a:p>
            <a:pPr>
              <a:spcBef>
                <a:spcPct val="0"/>
              </a:spcBef>
              <a:defRPr/>
            </a:pPr>
            <a:r>
              <a:rPr lang="ru-RU" dirty="0" smtClean="0"/>
              <a:t>Высвобождение денег для важных дел</a:t>
            </a:r>
            <a:endParaRPr lang="ru-RU" dirty="0"/>
          </a:p>
        </p:txBody>
      </p:sp>
    </p:spTree>
    <p:extLst>
      <p:ext uri="{BB962C8B-B14F-4D97-AF65-F5344CB8AC3E}">
        <p14:creationId xmlns:p14="http://schemas.microsoft.com/office/powerpoint/2010/main" val="92401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15616" y="692696"/>
            <a:ext cx="66945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Боязнь начать</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Заголовок 1"/>
          <p:cNvSpPr txBox="1">
            <a:spLocks/>
          </p:cNvSpPr>
          <p:nvPr/>
        </p:nvSpPr>
        <p:spPr>
          <a:xfrm>
            <a:off x="685800" y="1526927"/>
            <a:ext cx="7198568" cy="3486249"/>
          </a:xfrm>
          <a:prstGeom prst="rect">
            <a:avLst/>
          </a:prstGeom>
        </p:spPr>
        <p:txBody>
          <a:bodyPr vert="horz" lIns="91440" tIns="45720" rIns="91440" bIns="45720" rtlCol="0" anchor="t">
            <a:noAutofit/>
          </a:bodyPr>
          <a:lstStyle/>
          <a:p>
            <a:pPr lvl="0">
              <a:spcBef>
                <a:spcPct val="0"/>
              </a:spcBef>
              <a:defRPr/>
            </a:pPr>
            <a:endParaRPr kumimoji="0" lang="ru-RU"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68" y="-14028"/>
            <a:ext cx="1230331" cy="922748"/>
          </a:xfrm>
          <a:prstGeom prst="rect">
            <a:avLst/>
          </a:prstGeom>
          <a:effectLst>
            <a:outerShdw blurRad="50800" dist="38100" dir="2700000" algn="tl" rotWithShape="0">
              <a:prstClr val="black">
                <a:alpha val="25000"/>
              </a:prstClr>
            </a:outerShdw>
          </a:effectLst>
        </p:spPr>
      </p:pic>
      <p:sp>
        <p:nvSpPr>
          <p:cNvPr id="6" name="Прямоугольник 5"/>
          <p:cNvSpPr/>
          <p:nvPr/>
        </p:nvSpPr>
        <p:spPr>
          <a:xfrm>
            <a:off x="1259632" y="2636912"/>
            <a:ext cx="3203240" cy="369332"/>
          </a:xfrm>
          <a:prstGeom prst="rect">
            <a:avLst/>
          </a:prstGeom>
        </p:spPr>
        <p:txBody>
          <a:bodyPr wrap="square">
            <a:spAutoFit/>
          </a:bodyPr>
          <a:lstStyle/>
          <a:p>
            <a:pPr>
              <a:spcBef>
                <a:spcPct val="0"/>
              </a:spcBef>
              <a:defRPr/>
            </a:pPr>
            <a:r>
              <a:rPr lang="ru-RU" dirty="0" smtClean="0"/>
              <a:t>Начинайте с тем, что есть.</a:t>
            </a:r>
            <a:endParaRPr lang="ru-RU" dirty="0"/>
          </a:p>
        </p:txBody>
      </p:sp>
    </p:spTree>
    <p:extLst>
      <p:ext uri="{BB962C8B-B14F-4D97-AF65-F5344CB8AC3E}">
        <p14:creationId xmlns:p14="http://schemas.microsoft.com/office/powerpoint/2010/main" val="4227466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99592" y="1628800"/>
            <a:ext cx="7488832" cy="28803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Заголовок 1"/>
          <p:cNvSpPr txBox="1">
            <a:spLocks/>
          </p:cNvSpPr>
          <p:nvPr/>
        </p:nvSpPr>
        <p:spPr>
          <a:xfrm>
            <a:off x="827584" y="1526927"/>
            <a:ext cx="6889340" cy="3486248"/>
          </a:xfrm>
          <a:prstGeom prst="rect">
            <a:avLst/>
          </a:prstGeom>
        </p:spPr>
        <p:txBody>
          <a:bodyPr vert="horz" lIns="91440" tIns="45720" rIns="91440" bIns="45720" rtlCol="0" anchor="t">
            <a:noAutofit/>
          </a:bodyPr>
          <a:lstStyle/>
          <a:p>
            <a:pPr lvl="0">
              <a:spcBef>
                <a:spcPct val="0"/>
              </a:spcBef>
              <a:defRPr/>
            </a:pPr>
            <a:endParaRPr kumimoji="0" lang="ru-RU" sz="44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
        <p:nvSpPr>
          <p:cNvPr id="4" name="Прямоугольник 3"/>
          <p:cNvSpPr/>
          <p:nvPr/>
        </p:nvSpPr>
        <p:spPr>
          <a:xfrm>
            <a:off x="3093439" y="2159278"/>
            <a:ext cx="995465" cy="523220"/>
          </a:xfrm>
          <a:prstGeom prst="rect">
            <a:avLst/>
          </a:prstGeom>
        </p:spPr>
        <p:txBody>
          <a:bodyPr wrap="none">
            <a:spAutoFit/>
          </a:bodyPr>
          <a:lstStyle/>
          <a:p>
            <a:r>
              <a:rPr lang="en-US" sz="2800" b="1" dirty="0" smtClean="0"/>
              <a:t>Actor</a:t>
            </a:r>
            <a:endParaRPr lang="ru-RU" sz="2800" b="1" dirty="0"/>
          </a:p>
        </p:txBody>
      </p:sp>
      <p:sp>
        <p:nvSpPr>
          <p:cNvPr id="6" name="Прямоугольник 5"/>
          <p:cNvSpPr/>
          <p:nvPr/>
        </p:nvSpPr>
        <p:spPr>
          <a:xfrm>
            <a:off x="4336311" y="3691877"/>
            <a:ext cx="1693092" cy="523220"/>
          </a:xfrm>
          <a:prstGeom prst="rect">
            <a:avLst/>
          </a:prstGeom>
        </p:spPr>
        <p:txBody>
          <a:bodyPr wrap="none">
            <a:spAutoFit/>
          </a:bodyPr>
          <a:lstStyle/>
          <a:p>
            <a:r>
              <a:rPr lang="en-US" sz="2800" b="1" dirty="0" smtClean="0"/>
              <a:t>Operation</a:t>
            </a:r>
            <a:endParaRPr lang="ru-RU" sz="2800" b="1" dirty="0"/>
          </a:p>
        </p:txBody>
      </p:sp>
      <p:sp>
        <p:nvSpPr>
          <p:cNvPr id="7" name="Прямоугольник 6"/>
          <p:cNvSpPr/>
          <p:nvPr/>
        </p:nvSpPr>
        <p:spPr>
          <a:xfrm>
            <a:off x="6029403" y="2065490"/>
            <a:ext cx="1394934" cy="523220"/>
          </a:xfrm>
          <a:prstGeom prst="rect">
            <a:avLst/>
          </a:prstGeom>
        </p:spPr>
        <p:txBody>
          <a:bodyPr wrap="none">
            <a:spAutoFit/>
          </a:bodyPr>
          <a:lstStyle/>
          <a:p>
            <a:r>
              <a:rPr lang="en-US" sz="2800" b="1" dirty="0" smtClean="0"/>
              <a:t>Actually</a:t>
            </a:r>
            <a:endParaRPr lang="ru-RU" sz="2800" b="1" dirty="0"/>
          </a:p>
        </p:txBody>
      </p:sp>
      <p:sp>
        <p:nvSpPr>
          <p:cNvPr id="8" name="Прямоугольник 7"/>
          <p:cNvSpPr/>
          <p:nvPr/>
        </p:nvSpPr>
        <p:spPr>
          <a:xfrm>
            <a:off x="4288444" y="1526927"/>
            <a:ext cx="1164101" cy="523220"/>
          </a:xfrm>
          <a:prstGeom prst="rect">
            <a:avLst/>
          </a:prstGeom>
        </p:spPr>
        <p:txBody>
          <a:bodyPr wrap="none">
            <a:spAutoFit/>
          </a:bodyPr>
          <a:lstStyle/>
          <a:p>
            <a:r>
              <a:rPr lang="en-US" sz="2800" b="1" dirty="0" smtClean="0"/>
              <a:t>Article</a:t>
            </a:r>
            <a:endParaRPr lang="ru-RU" sz="2800" b="1" dirty="0"/>
          </a:p>
        </p:txBody>
      </p:sp>
      <p:sp>
        <p:nvSpPr>
          <p:cNvPr id="9" name="Прямоугольник 8"/>
          <p:cNvSpPr/>
          <p:nvPr/>
        </p:nvSpPr>
        <p:spPr>
          <a:xfrm>
            <a:off x="1214159" y="3300092"/>
            <a:ext cx="2115516" cy="523220"/>
          </a:xfrm>
          <a:prstGeom prst="rect">
            <a:avLst/>
          </a:prstGeom>
        </p:spPr>
        <p:txBody>
          <a:bodyPr wrap="none">
            <a:spAutoFit/>
          </a:bodyPr>
          <a:lstStyle/>
          <a:p>
            <a:r>
              <a:rPr lang="en-US" sz="2800" b="1" dirty="0" smtClean="0"/>
              <a:t>Conservative</a:t>
            </a:r>
            <a:endParaRPr lang="ru-RU" sz="2800" b="1" dirty="0"/>
          </a:p>
        </p:txBody>
      </p:sp>
      <p:sp>
        <p:nvSpPr>
          <p:cNvPr id="10" name="Прямоугольник 9"/>
          <p:cNvSpPr/>
          <p:nvPr/>
        </p:nvSpPr>
        <p:spPr>
          <a:xfrm>
            <a:off x="1165379" y="2327100"/>
            <a:ext cx="884729" cy="523220"/>
          </a:xfrm>
          <a:prstGeom prst="rect">
            <a:avLst/>
          </a:prstGeom>
        </p:spPr>
        <p:txBody>
          <a:bodyPr wrap="none">
            <a:spAutoFit/>
          </a:bodyPr>
          <a:lstStyle/>
          <a:p>
            <a:r>
              <a:rPr lang="en-US" sz="2800" b="1" dirty="0" smtClean="0"/>
              <a:t>Data</a:t>
            </a:r>
            <a:endParaRPr lang="ru-RU" sz="2800" b="1" dirty="0"/>
          </a:p>
        </p:txBody>
      </p:sp>
      <p:sp>
        <p:nvSpPr>
          <p:cNvPr id="11" name="Прямоугольник 10"/>
          <p:cNvSpPr/>
          <p:nvPr/>
        </p:nvSpPr>
        <p:spPr>
          <a:xfrm>
            <a:off x="1148658" y="4186029"/>
            <a:ext cx="1539204" cy="523220"/>
          </a:xfrm>
          <a:prstGeom prst="rect">
            <a:avLst/>
          </a:prstGeom>
        </p:spPr>
        <p:txBody>
          <a:bodyPr wrap="none">
            <a:spAutoFit/>
          </a:bodyPr>
          <a:lstStyle/>
          <a:p>
            <a:r>
              <a:rPr lang="en-US" sz="2800" b="1" dirty="0" smtClean="0"/>
              <a:t>Dramatic</a:t>
            </a:r>
            <a:endParaRPr lang="ru-RU" sz="2800" b="1" dirty="0"/>
          </a:p>
        </p:txBody>
      </p:sp>
      <p:sp>
        <p:nvSpPr>
          <p:cNvPr id="12" name="Прямоугольник 11"/>
          <p:cNvSpPr/>
          <p:nvPr/>
        </p:nvSpPr>
        <p:spPr>
          <a:xfrm>
            <a:off x="3619320" y="4586064"/>
            <a:ext cx="1604927" cy="523220"/>
          </a:xfrm>
          <a:prstGeom prst="rect">
            <a:avLst/>
          </a:prstGeom>
        </p:spPr>
        <p:txBody>
          <a:bodyPr wrap="none">
            <a:spAutoFit/>
          </a:bodyPr>
          <a:lstStyle/>
          <a:p>
            <a:r>
              <a:rPr lang="en-US" sz="2800" b="1" dirty="0" smtClean="0"/>
              <a:t>Fragment</a:t>
            </a:r>
            <a:endParaRPr lang="ru-RU" sz="2800" b="1" dirty="0"/>
          </a:p>
        </p:txBody>
      </p:sp>
      <p:sp>
        <p:nvSpPr>
          <p:cNvPr id="13" name="Прямоугольник 12"/>
          <p:cNvSpPr/>
          <p:nvPr/>
        </p:nvSpPr>
        <p:spPr>
          <a:xfrm>
            <a:off x="5796136" y="3038482"/>
            <a:ext cx="2412392" cy="523220"/>
          </a:xfrm>
          <a:prstGeom prst="rect">
            <a:avLst/>
          </a:prstGeom>
        </p:spPr>
        <p:txBody>
          <a:bodyPr wrap="none">
            <a:spAutoFit/>
          </a:bodyPr>
          <a:lstStyle/>
          <a:p>
            <a:r>
              <a:rPr lang="en-US" sz="2800" b="1" dirty="0" smtClean="0"/>
              <a:t>Fundamentally</a:t>
            </a:r>
            <a:endParaRPr lang="ru-RU" sz="2800" b="1" dirty="0"/>
          </a:p>
        </p:txBody>
      </p:sp>
      <p:sp>
        <p:nvSpPr>
          <p:cNvPr id="14" name="Прямоугольник 13"/>
          <p:cNvSpPr/>
          <p:nvPr/>
        </p:nvSpPr>
        <p:spPr>
          <a:xfrm>
            <a:off x="6048516" y="1003707"/>
            <a:ext cx="1077667" cy="523220"/>
          </a:xfrm>
          <a:prstGeom prst="rect">
            <a:avLst/>
          </a:prstGeom>
        </p:spPr>
        <p:txBody>
          <a:bodyPr wrap="none">
            <a:spAutoFit/>
          </a:bodyPr>
          <a:lstStyle/>
          <a:p>
            <a:r>
              <a:rPr lang="en-US" sz="2800" b="1" dirty="0" smtClean="0"/>
              <a:t>Moral</a:t>
            </a:r>
            <a:endParaRPr lang="ru-RU" sz="2800" b="1" dirty="0"/>
          </a:p>
        </p:txBody>
      </p:sp>
      <p:sp>
        <p:nvSpPr>
          <p:cNvPr id="15" name="Прямоугольник 14"/>
          <p:cNvSpPr/>
          <p:nvPr/>
        </p:nvSpPr>
        <p:spPr>
          <a:xfrm>
            <a:off x="1933713" y="1090225"/>
            <a:ext cx="1508298" cy="523220"/>
          </a:xfrm>
          <a:prstGeom prst="rect">
            <a:avLst/>
          </a:prstGeom>
        </p:spPr>
        <p:txBody>
          <a:bodyPr wrap="none">
            <a:spAutoFit/>
          </a:bodyPr>
          <a:lstStyle/>
          <a:p>
            <a:r>
              <a:rPr lang="en-US" sz="2800" b="1" dirty="0" smtClean="0"/>
              <a:t>Notation</a:t>
            </a:r>
            <a:endParaRPr lang="ru-RU" sz="2800" b="1" dirty="0"/>
          </a:p>
        </p:txBody>
      </p:sp>
      <p:sp>
        <p:nvSpPr>
          <p:cNvPr id="16" name="Прямоугольник 15"/>
          <p:cNvSpPr/>
          <p:nvPr/>
        </p:nvSpPr>
        <p:spPr>
          <a:xfrm>
            <a:off x="6517737" y="4156362"/>
            <a:ext cx="1819665" cy="523220"/>
          </a:xfrm>
          <a:prstGeom prst="rect">
            <a:avLst/>
          </a:prstGeom>
        </p:spPr>
        <p:txBody>
          <a:bodyPr wrap="none">
            <a:spAutoFit/>
          </a:bodyPr>
          <a:lstStyle/>
          <a:p>
            <a:r>
              <a:rPr lang="en-US" sz="2800" b="1" dirty="0" smtClean="0"/>
              <a:t>Philosophy</a:t>
            </a:r>
            <a:endParaRPr lang="ru-RU" sz="2800" b="1" dirty="0"/>
          </a:p>
        </p:txBody>
      </p:sp>
      <p:sp>
        <p:nvSpPr>
          <p:cNvPr id="17" name="Прямоугольник 16"/>
          <p:cNvSpPr/>
          <p:nvPr/>
        </p:nvSpPr>
        <p:spPr>
          <a:xfrm>
            <a:off x="4500731" y="5188414"/>
            <a:ext cx="1824987" cy="523220"/>
          </a:xfrm>
          <a:prstGeom prst="rect">
            <a:avLst/>
          </a:prstGeom>
        </p:spPr>
        <p:txBody>
          <a:bodyPr wrap="none">
            <a:spAutoFit/>
          </a:bodyPr>
          <a:lstStyle/>
          <a:p>
            <a:r>
              <a:rPr lang="en-US" sz="2800" b="1" dirty="0" smtClean="0"/>
              <a:t>Production</a:t>
            </a:r>
            <a:endParaRPr lang="ru-RU" sz="2800" b="1" dirty="0"/>
          </a:p>
        </p:txBody>
      </p:sp>
      <p:sp>
        <p:nvSpPr>
          <p:cNvPr id="18" name="Прямоугольник 17"/>
          <p:cNvSpPr/>
          <p:nvPr/>
        </p:nvSpPr>
        <p:spPr>
          <a:xfrm>
            <a:off x="4015149" y="2746831"/>
            <a:ext cx="1257717" cy="523220"/>
          </a:xfrm>
          <a:prstGeom prst="rect">
            <a:avLst/>
          </a:prstGeom>
        </p:spPr>
        <p:txBody>
          <a:bodyPr wrap="none">
            <a:spAutoFit/>
          </a:bodyPr>
          <a:lstStyle/>
          <a:p>
            <a:r>
              <a:rPr lang="en-US" sz="2800" b="1" dirty="0" smtClean="0"/>
              <a:t>Replica</a:t>
            </a:r>
            <a:endParaRPr lang="ru-RU" sz="2800" b="1" dirty="0"/>
          </a:p>
        </p:txBody>
      </p:sp>
      <p:sp>
        <p:nvSpPr>
          <p:cNvPr id="19" name="Заголовок 1"/>
          <p:cNvSpPr txBox="1">
            <a:spLocks/>
          </p:cNvSpPr>
          <p:nvPr/>
        </p:nvSpPr>
        <p:spPr>
          <a:xfrm>
            <a:off x="1022412" y="40569"/>
            <a:ext cx="66945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Как перевести?</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715599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15616" y="692696"/>
            <a:ext cx="66945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Хаотичность</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Заголовок 1"/>
          <p:cNvSpPr txBox="1">
            <a:spLocks/>
          </p:cNvSpPr>
          <p:nvPr/>
        </p:nvSpPr>
        <p:spPr>
          <a:xfrm>
            <a:off x="685800" y="1526927"/>
            <a:ext cx="7198568" cy="3486249"/>
          </a:xfrm>
          <a:prstGeom prst="rect">
            <a:avLst/>
          </a:prstGeom>
        </p:spPr>
        <p:txBody>
          <a:bodyPr vert="horz" lIns="91440" tIns="45720" rIns="91440" bIns="45720" rtlCol="0" anchor="t">
            <a:noAutofit/>
          </a:bodyPr>
          <a:lstStyle/>
          <a:p>
            <a:pPr lvl="0">
              <a:spcBef>
                <a:spcPct val="0"/>
              </a:spcBef>
              <a:defRPr/>
            </a:pPr>
            <a:endParaRPr kumimoji="0" lang="ru-RU"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4028"/>
            <a:ext cx="1259632" cy="944724"/>
          </a:xfrm>
          <a:prstGeom prst="rect">
            <a:avLst/>
          </a:prstGeom>
          <a:effectLst>
            <a:outerShdw blurRad="50800" dist="38100" dir="2700000" algn="tl" rotWithShape="0">
              <a:prstClr val="black">
                <a:alpha val="25000"/>
              </a:prstClr>
            </a:outerShdw>
          </a:effectLst>
        </p:spPr>
      </p:pic>
      <p:sp>
        <p:nvSpPr>
          <p:cNvPr id="6" name="Прямоугольник 5"/>
          <p:cNvSpPr/>
          <p:nvPr/>
        </p:nvSpPr>
        <p:spPr>
          <a:xfrm>
            <a:off x="1259632" y="2636912"/>
            <a:ext cx="5544616" cy="646331"/>
          </a:xfrm>
          <a:prstGeom prst="rect">
            <a:avLst/>
          </a:prstGeom>
        </p:spPr>
        <p:txBody>
          <a:bodyPr wrap="square">
            <a:spAutoFit/>
          </a:bodyPr>
          <a:lstStyle/>
          <a:p>
            <a:pPr>
              <a:spcBef>
                <a:spcPct val="0"/>
              </a:spcBef>
              <a:defRPr/>
            </a:pPr>
            <a:r>
              <a:rPr lang="ru-RU" dirty="0" smtClean="0"/>
              <a:t>Режим сна и отдыха в условиях </a:t>
            </a:r>
            <a:r>
              <a:rPr lang="ru-RU" dirty="0" err="1" smtClean="0"/>
              <a:t>гиперреальности</a:t>
            </a:r>
            <a:endParaRPr lang="ru-RU" dirty="0" smtClean="0"/>
          </a:p>
          <a:p>
            <a:pPr>
              <a:spcBef>
                <a:spcPct val="0"/>
              </a:spcBef>
              <a:defRPr/>
            </a:pPr>
            <a:r>
              <a:rPr lang="ru-RU" dirty="0" err="1" smtClean="0"/>
              <a:t>Сфокусированность</a:t>
            </a:r>
            <a:endParaRPr lang="ru-RU" dirty="0" smtClean="0"/>
          </a:p>
        </p:txBody>
      </p:sp>
    </p:spTree>
    <p:extLst>
      <p:ext uri="{BB962C8B-B14F-4D97-AF65-F5344CB8AC3E}">
        <p14:creationId xmlns:p14="http://schemas.microsoft.com/office/powerpoint/2010/main" val="1945274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115616" y="692696"/>
            <a:ext cx="66945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Мнение</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Заголовок 1"/>
          <p:cNvSpPr txBox="1">
            <a:spLocks/>
          </p:cNvSpPr>
          <p:nvPr/>
        </p:nvSpPr>
        <p:spPr>
          <a:xfrm>
            <a:off x="685800" y="1526927"/>
            <a:ext cx="7198568" cy="3486249"/>
          </a:xfrm>
          <a:prstGeom prst="rect">
            <a:avLst/>
          </a:prstGeom>
        </p:spPr>
        <p:txBody>
          <a:bodyPr vert="horz" lIns="91440" tIns="45720" rIns="91440" bIns="45720" rtlCol="0" anchor="t">
            <a:noAutofit/>
          </a:bodyPr>
          <a:lstStyle/>
          <a:p>
            <a:pPr lvl="0">
              <a:spcBef>
                <a:spcPct val="0"/>
              </a:spcBef>
              <a:defRPr/>
            </a:pPr>
            <a:endParaRPr kumimoji="0" lang="ru-RU"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4028"/>
            <a:ext cx="1259632" cy="944724"/>
          </a:xfrm>
          <a:prstGeom prst="rect">
            <a:avLst/>
          </a:prstGeom>
          <a:effectLst>
            <a:outerShdw blurRad="50800" dist="38100" dir="2700000" algn="tl" rotWithShape="0">
              <a:prstClr val="black">
                <a:alpha val="25000"/>
              </a:prstClr>
            </a:outerShdw>
          </a:effectLst>
        </p:spPr>
      </p:pic>
      <p:sp>
        <p:nvSpPr>
          <p:cNvPr id="6" name="Прямоугольник 5"/>
          <p:cNvSpPr/>
          <p:nvPr/>
        </p:nvSpPr>
        <p:spPr>
          <a:xfrm>
            <a:off x="1259632" y="2636912"/>
            <a:ext cx="6912768" cy="646331"/>
          </a:xfrm>
          <a:prstGeom prst="rect">
            <a:avLst/>
          </a:prstGeom>
        </p:spPr>
        <p:txBody>
          <a:bodyPr wrap="square">
            <a:spAutoFit/>
          </a:bodyPr>
          <a:lstStyle/>
          <a:p>
            <a:pPr>
              <a:spcBef>
                <a:spcPct val="0"/>
              </a:spcBef>
              <a:defRPr/>
            </a:pPr>
            <a:r>
              <a:rPr lang="ru-RU" dirty="0" smtClean="0"/>
              <a:t>Перевод – гуманитарная наука. Мнение – основа.</a:t>
            </a:r>
          </a:p>
          <a:p>
            <a:pPr>
              <a:spcBef>
                <a:spcPct val="0"/>
              </a:spcBef>
              <a:defRPr/>
            </a:pPr>
            <a:r>
              <a:rPr lang="ru-RU" dirty="0" smtClean="0"/>
              <a:t>Мнение о качестве перевода в контексте бюджета и сроков.</a:t>
            </a:r>
          </a:p>
        </p:txBody>
      </p:sp>
    </p:spTree>
    <p:extLst>
      <p:ext uri="{BB962C8B-B14F-4D97-AF65-F5344CB8AC3E}">
        <p14:creationId xmlns:p14="http://schemas.microsoft.com/office/powerpoint/2010/main" val="149913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754121" y="124452"/>
            <a:ext cx="7416824" cy="7872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Пример 1</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sp>
        <p:nvSpPr>
          <p:cNvPr id="3" name="Прямоугольник 2"/>
          <p:cNvSpPr/>
          <p:nvPr/>
        </p:nvSpPr>
        <p:spPr>
          <a:xfrm>
            <a:off x="611560" y="1110801"/>
            <a:ext cx="8280920" cy="3970318"/>
          </a:xfrm>
          <a:prstGeom prst="rect">
            <a:avLst/>
          </a:prstGeom>
        </p:spPr>
        <p:txBody>
          <a:bodyPr wrap="square">
            <a:spAutoFit/>
          </a:bodyPr>
          <a:lstStyle/>
          <a:p>
            <a:r>
              <a:rPr lang="ru-RU" dirty="0"/>
              <a:t>Компания по развитию деловой среды в городе </a:t>
            </a:r>
            <a:r>
              <a:rPr lang="ru-RU" dirty="0" err="1"/>
              <a:t>Йоэнсуу</a:t>
            </a:r>
            <a:r>
              <a:rPr lang="ru-RU" dirty="0"/>
              <a:t> АО </a:t>
            </a:r>
            <a:r>
              <a:rPr lang="en-US" dirty="0" smtClean="0"/>
              <a:t>SAMPO </a:t>
            </a:r>
            <a:r>
              <a:rPr lang="ru-RU" dirty="0" smtClean="0"/>
              <a:t>является </a:t>
            </a:r>
            <a:r>
              <a:rPr lang="ru-RU" dirty="0"/>
              <a:t>активной экспертной организацией, деятельность которой направлена на создание благоприятных условий для эффективного функционирования населенного пункта и прилегающих к нему территорий. В ходе сотрудничества с муниципалитетами, владеющими бизнес-объектами, и с другими центральными заинтересованными группами были выработаны и закреплены практики, посредством которых осуществляется производство услуг и их дальнейшее продвижение среди клиентов. </a:t>
            </a:r>
            <a:r>
              <a:rPr lang="en-US" dirty="0" smtClean="0"/>
              <a:t>SAMPO </a:t>
            </a:r>
            <a:r>
              <a:rPr lang="ru-RU" dirty="0" smtClean="0"/>
              <a:t>аккумулирует </a:t>
            </a:r>
            <a:r>
              <a:rPr lang="ru-RU" dirty="0"/>
              <a:t>бизнес-ресурсы, предназначенные для развития региона, и направляет муниципальные субсидии на реализацию проектов, работающих в соответствии с местной программой поддержки предпринимательства. В период сокращения экономических ресурсов </a:t>
            </a:r>
            <a:r>
              <a:rPr lang="en-US" dirty="0" smtClean="0"/>
              <a:t>SAMPO </a:t>
            </a:r>
            <a:r>
              <a:rPr lang="ru-RU" dirty="0" smtClean="0"/>
              <a:t>играет </a:t>
            </a:r>
            <a:r>
              <a:rPr lang="ru-RU" dirty="0"/>
              <a:t>все более важную роль в процессе распределения средств, стимулирующих деловую активность. Среди критериев оценки, применяемых при этом, первостепенное значение имеет эффективность объекта.</a:t>
            </a:r>
          </a:p>
        </p:txBody>
      </p:sp>
    </p:spTree>
    <p:extLst>
      <p:ext uri="{BB962C8B-B14F-4D97-AF65-F5344CB8AC3E}">
        <p14:creationId xmlns:p14="http://schemas.microsoft.com/office/powerpoint/2010/main" val="1855929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751852" y="295161"/>
            <a:ext cx="7416824" cy="7872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Пример 2</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sp>
        <p:nvSpPr>
          <p:cNvPr id="3" name="Прямоугольник 2"/>
          <p:cNvSpPr/>
          <p:nvPr/>
        </p:nvSpPr>
        <p:spPr>
          <a:xfrm>
            <a:off x="751852" y="1340768"/>
            <a:ext cx="8047445" cy="3693319"/>
          </a:xfrm>
          <a:prstGeom prst="rect">
            <a:avLst/>
          </a:prstGeom>
        </p:spPr>
        <p:txBody>
          <a:bodyPr wrap="square">
            <a:spAutoFit/>
          </a:bodyPr>
          <a:lstStyle/>
          <a:p>
            <a:r>
              <a:rPr lang="ru-RU" dirty="0" smtClean="0"/>
              <a:t>Финская компания «</a:t>
            </a:r>
            <a:r>
              <a:rPr lang="ru-RU" dirty="0" err="1" smtClean="0"/>
              <a:t>Сампо</a:t>
            </a:r>
            <a:r>
              <a:rPr lang="ru-RU" dirty="0" smtClean="0"/>
              <a:t>» – </a:t>
            </a:r>
            <a:r>
              <a:rPr lang="ru-RU" dirty="0"/>
              <a:t>динамичная высокопрофессиональная организация, которая занимается развитием деловой среды региона </a:t>
            </a:r>
            <a:r>
              <a:rPr lang="ru-RU" dirty="0" err="1"/>
              <a:t>Йоэнсуу</a:t>
            </a:r>
            <a:r>
              <a:rPr lang="ru-RU" dirty="0"/>
              <a:t>. Целью компании является создание  благоприятных условий для эффективного развития региона. За время сотрудничества с муниципальными советами </a:t>
            </a:r>
            <a:r>
              <a:rPr lang="ru-RU" dirty="0" err="1"/>
              <a:t>Йоенсуу</a:t>
            </a:r>
            <a:r>
              <a:rPr lang="ru-RU" dirty="0"/>
              <a:t>, в ведении которых находятся предприятия различных отраслей, и с другими ключевыми представителями делового сообщества, мы выработали высокие стандарты услуг в помощь нашим клиентам. Компания </a:t>
            </a:r>
            <a:r>
              <a:rPr lang="ru-RU" dirty="0" smtClean="0"/>
              <a:t>«</a:t>
            </a:r>
            <a:r>
              <a:rPr lang="ru-RU" dirty="0" err="1" smtClean="0"/>
              <a:t>Сампо</a:t>
            </a:r>
            <a:r>
              <a:rPr lang="ru-RU" dirty="0" smtClean="0"/>
              <a:t>» </a:t>
            </a:r>
            <a:r>
              <a:rPr lang="ru-RU" dirty="0"/>
              <a:t>обладает необходимыми полномочиями для выделения муниципальных средств на проекты, развиваемые в рамках региональной программы поддержки бизнеса. А в условиях ограниченного финансирования наша организация играет особенно важную роль для распределения средств, выделяемых на развитие региона. При этом основополагающим критерием выделения средств является критерий эффективности предлагаемых мер.</a:t>
            </a:r>
          </a:p>
        </p:txBody>
      </p:sp>
    </p:spTree>
    <p:extLst>
      <p:ext uri="{BB962C8B-B14F-4D97-AF65-F5344CB8AC3E}">
        <p14:creationId xmlns:p14="http://schemas.microsoft.com/office/powerpoint/2010/main" val="82498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827584" y="44624"/>
            <a:ext cx="7484525" cy="1440160"/>
          </a:xfrm>
          <a:prstGeom prst="rect">
            <a:avLst/>
          </a:prstGeom>
        </p:spPr>
        <p:txBody>
          <a:bodyPr vert="horz" lIns="91440" tIns="45720" rIns="91440" bIns="45720" rtlCol="0" anchor="ctr">
            <a:normAutofit/>
          </a:bodyPr>
          <a:lstStyle/>
          <a:p>
            <a:pPr lvl="0" algn="ctr">
              <a:spcBef>
                <a:spcPct val="0"/>
              </a:spcBef>
              <a:defRPr/>
            </a:pPr>
            <a:r>
              <a:rPr lang="ru-RU" sz="3600" b="1" dirty="0" smtClean="0">
                <a:solidFill>
                  <a:srgbClr val="FF0000"/>
                </a:solidFill>
                <a:latin typeface="Arial" pitchFamily="34" charset="0"/>
                <a:cs typeface="Arial" pitchFamily="34" charset="0"/>
              </a:rPr>
              <a:t>Технологии</a:t>
            </a:r>
            <a:endParaRPr lang="ru-RU" sz="3600" b="1" dirty="0">
              <a:solidFill>
                <a:srgbClr val="FF0000"/>
              </a:solidFill>
              <a:latin typeface="Arial" pitchFamily="34" charset="0"/>
              <a:cs typeface="Arial"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835" y="-14028"/>
            <a:ext cx="1134320" cy="850740"/>
          </a:xfrm>
          <a:prstGeom prst="rect">
            <a:avLst/>
          </a:prstGeom>
          <a:effectLst>
            <a:outerShdw blurRad="50800" dist="38100" dir="2700000" algn="tl" rotWithShape="0">
              <a:prstClr val="black">
                <a:alpha val="25000"/>
              </a:prstClr>
            </a:outerShdw>
          </a:effectLst>
        </p:spPr>
      </p:pic>
      <p:graphicFrame>
        <p:nvGraphicFramePr>
          <p:cNvPr id="2" name="Таблица 1"/>
          <p:cNvGraphicFramePr>
            <a:graphicFrameLocks noGrp="1"/>
          </p:cNvGraphicFramePr>
          <p:nvPr>
            <p:extLst>
              <p:ext uri="{D42A27DB-BD31-4B8C-83A1-F6EECF244321}">
                <p14:modId xmlns:p14="http://schemas.microsoft.com/office/powerpoint/2010/main" val="2745270301"/>
              </p:ext>
            </p:extLst>
          </p:nvPr>
        </p:nvGraphicFramePr>
        <p:xfrm>
          <a:off x="1259632" y="1484784"/>
          <a:ext cx="6648399" cy="3692279"/>
        </p:xfrm>
        <a:graphic>
          <a:graphicData uri="http://schemas.openxmlformats.org/drawingml/2006/table">
            <a:tbl>
              <a:tblPr firstRow="1" bandRow="1">
                <a:tableStyleId>{5C22544A-7EE6-4342-B048-85BDC9FD1C3A}</a:tableStyleId>
              </a:tblPr>
              <a:tblGrid>
                <a:gridCol w="2216133"/>
                <a:gridCol w="2216133"/>
                <a:gridCol w="2216133"/>
              </a:tblGrid>
              <a:tr h="1075421">
                <a:tc>
                  <a:txBody>
                    <a:bodyPr/>
                    <a:lstStyle/>
                    <a:p>
                      <a:endParaRPr lang="ru-RU" dirty="0"/>
                    </a:p>
                  </a:txBody>
                  <a:tcPr/>
                </a:tc>
                <a:tc>
                  <a:txBody>
                    <a:bodyPr/>
                    <a:lstStyle/>
                    <a:p>
                      <a:r>
                        <a:rPr lang="en-US" dirty="0" smtClean="0"/>
                        <a:t>MS Office</a:t>
                      </a:r>
                      <a:r>
                        <a:rPr lang="ru-RU" dirty="0" smtClean="0"/>
                        <a:t> и другие</a:t>
                      </a:r>
                      <a:r>
                        <a:rPr lang="ru-RU" baseline="0" dirty="0" smtClean="0"/>
                        <a:t> базовые инструменты</a:t>
                      </a:r>
                      <a:endParaRPr lang="ru-RU" dirty="0"/>
                    </a:p>
                  </a:txBody>
                  <a:tcPr/>
                </a:tc>
                <a:tc>
                  <a:txBody>
                    <a:bodyPr/>
                    <a:lstStyle/>
                    <a:p>
                      <a:r>
                        <a:rPr lang="ru-RU" dirty="0" smtClean="0"/>
                        <a:t>Новый</a:t>
                      </a:r>
                      <a:r>
                        <a:rPr lang="ru-RU" baseline="0" dirty="0" smtClean="0"/>
                        <a:t> софт</a:t>
                      </a:r>
                      <a:endParaRPr lang="ru-RU" dirty="0"/>
                    </a:p>
                  </a:txBody>
                  <a:tcPr/>
                </a:tc>
              </a:tr>
              <a:tr h="436143">
                <a:tc>
                  <a:txBody>
                    <a:bodyPr/>
                    <a:lstStyle/>
                    <a:p>
                      <a:r>
                        <a:rPr lang="ru-RU" dirty="0" smtClean="0"/>
                        <a:t>Инновационность</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36143">
                <a:tc>
                  <a:txBody>
                    <a:bodyPr/>
                    <a:lstStyle/>
                    <a:p>
                      <a:r>
                        <a:rPr lang="ru-RU" dirty="0" smtClean="0"/>
                        <a:t>Массовость</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36143">
                <a:tc>
                  <a:txBody>
                    <a:bodyPr/>
                    <a:lstStyle/>
                    <a:p>
                      <a:r>
                        <a:rPr lang="ru-RU" dirty="0" smtClean="0"/>
                        <a:t>Универсальность</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36143">
                <a:tc>
                  <a:txBody>
                    <a:bodyPr/>
                    <a:lstStyle/>
                    <a:p>
                      <a:r>
                        <a:rPr lang="ru-RU" dirty="0" smtClean="0"/>
                        <a:t>Функциональность</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36143">
                <a:tc>
                  <a:txBody>
                    <a:bodyPr/>
                    <a:lstStyle/>
                    <a:p>
                      <a:r>
                        <a:rPr lang="ru-RU" dirty="0" smtClean="0"/>
                        <a:t>Юзабилити</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r h="436143">
                <a:tc>
                  <a:txBody>
                    <a:bodyPr/>
                    <a:lstStyle/>
                    <a:p>
                      <a:r>
                        <a:rPr lang="ru-RU" dirty="0" smtClean="0"/>
                        <a:t>Цена и доступность</a:t>
                      </a:r>
                      <a:endParaRPr lang="ru-RU" dirty="0"/>
                    </a:p>
                  </a:txBody>
                  <a:tcPr/>
                </a:tc>
                <a:tc>
                  <a:txBody>
                    <a:bodyPr/>
                    <a:lstStyle/>
                    <a:p>
                      <a:r>
                        <a:rPr lang="ru-RU" dirty="0" smtClean="0"/>
                        <a:t>+</a:t>
                      </a:r>
                      <a:endParaRPr lang="ru-RU" dirty="0"/>
                    </a:p>
                  </a:txBody>
                  <a:tcPr/>
                </a:tc>
                <a:tc>
                  <a:txBody>
                    <a:bodyPr/>
                    <a:lstStyle/>
                    <a:p>
                      <a:r>
                        <a:rPr lang="ru-RU" dirty="0" smtClean="0"/>
                        <a:t>-</a:t>
                      </a:r>
                      <a:endParaRPr lang="ru-RU" dirty="0"/>
                    </a:p>
                  </a:txBody>
                  <a:tcPr/>
                </a:tc>
              </a:tr>
            </a:tbl>
          </a:graphicData>
        </a:graphic>
      </p:graphicFrame>
    </p:spTree>
    <p:extLst>
      <p:ext uri="{BB962C8B-B14F-4D97-AF65-F5344CB8AC3E}">
        <p14:creationId xmlns:p14="http://schemas.microsoft.com/office/powerpoint/2010/main" val="71947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40580" y="540502"/>
            <a:ext cx="5758408" cy="10891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Параметры проекта</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9680" y="-14028"/>
            <a:ext cx="1134320" cy="850740"/>
          </a:xfrm>
          <a:prstGeom prst="rect">
            <a:avLst/>
          </a:prstGeom>
          <a:effectLst>
            <a:outerShdw blurRad="50800" dist="38100" dir="2700000" algn="tl" rotWithShape="0">
              <a:prstClr val="black">
                <a:alpha val="25000"/>
              </a:prstClr>
            </a:outerShdw>
          </a:effectLst>
        </p:spPr>
      </p:pic>
      <p:graphicFrame>
        <p:nvGraphicFramePr>
          <p:cNvPr id="5" name="Таблица 4"/>
          <p:cNvGraphicFramePr>
            <a:graphicFrameLocks noGrp="1"/>
          </p:cNvGraphicFramePr>
          <p:nvPr>
            <p:extLst>
              <p:ext uri="{D42A27DB-BD31-4B8C-83A1-F6EECF244321}">
                <p14:modId xmlns:p14="http://schemas.microsoft.com/office/powerpoint/2010/main" val="1010624189"/>
              </p:ext>
            </p:extLst>
          </p:nvPr>
        </p:nvGraphicFramePr>
        <p:xfrm>
          <a:off x="2259544" y="2276872"/>
          <a:ext cx="4320480" cy="2103120"/>
        </p:xfrm>
        <a:graphic>
          <a:graphicData uri="http://schemas.openxmlformats.org/drawingml/2006/table">
            <a:tbl>
              <a:tblPr firstRow="1" bandRow="1">
                <a:tableStyleId>{5C22544A-7EE6-4342-B048-85BDC9FD1C3A}</a:tableStyleId>
              </a:tblPr>
              <a:tblGrid>
                <a:gridCol w="4320480"/>
              </a:tblGrid>
              <a:tr h="605029">
                <a:tc>
                  <a:txBody>
                    <a:bodyPr/>
                    <a:lstStyle/>
                    <a:p>
                      <a:pPr algn="ctr"/>
                      <a:r>
                        <a:rPr lang="ru-RU" sz="4000" dirty="0" smtClean="0"/>
                        <a:t>Качество +</a:t>
                      </a:r>
                      <a:endParaRPr lang="ru-RU" sz="4000" dirty="0"/>
                    </a:p>
                  </a:txBody>
                  <a:tcPr/>
                </a:tc>
              </a:tr>
              <a:tr h="605029">
                <a:tc>
                  <a:txBody>
                    <a:bodyPr/>
                    <a:lstStyle/>
                    <a:p>
                      <a:pPr algn="ctr"/>
                      <a:r>
                        <a:rPr lang="ru-RU" sz="4000" dirty="0" smtClean="0"/>
                        <a:t>Сроки +</a:t>
                      </a:r>
                      <a:endParaRPr lang="ru-RU" sz="4000" dirty="0"/>
                    </a:p>
                  </a:txBody>
                  <a:tcPr/>
                </a:tc>
              </a:tr>
              <a:tr h="605029">
                <a:tc>
                  <a:txBody>
                    <a:bodyPr/>
                    <a:lstStyle/>
                    <a:p>
                      <a:pPr algn="ctr"/>
                      <a:r>
                        <a:rPr lang="ru-RU" sz="4000" dirty="0" smtClean="0"/>
                        <a:t>Цена +</a:t>
                      </a:r>
                      <a:endParaRPr lang="ru-RU" sz="4000" dirty="0"/>
                    </a:p>
                  </a:txBody>
                  <a:tcPr/>
                </a:tc>
              </a:tr>
            </a:tbl>
          </a:graphicData>
        </a:graphic>
      </p:graphicFrame>
    </p:spTree>
    <p:extLst>
      <p:ext uri="{BB962C8B-B14F-4D97-AF65-F5344CB8AC3E}">
        <p14:creationId xmlns:p14="http://schemas.microsoft.com/office/powerpoint/2010/main" val="20075259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751851" y="332656"/>
            <a:ext cx="7416824" cy="12961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Изучение оригинала</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sp>
        <p:nvSpPr>
          <p:cNvPr id="6" name="Прямоугольник 5"/>
          <p:cNvSpPr/>
          <p:nvPr/>
        </p:nvSpPr>
        <p:spPr>
          <a:xfrm>
            <a:off x="683568" y="2132856"/>
            <a:ext cx="7903429" cy="2585323"/>
          </a:xfrm>
          <a:prstGeom prst="rect">
            <a:avLst/>
          </a:prstGeom>
        </p:spPr>
        <p:txBody>
          <a:bodyPr wrap="square">
            <a:spAutoFit/>
          </a:bodyPr>
          <a:lstStyle/>
          <a:p>
            <a:r>
              <a:rPr lang="ru-RU" dirty="0" smtClean="0"/>
              <a:t>Работа любого переводчика должна начинаться с оценки оригинала.</a:t>
            </a:r>
          </a:p>
          <a:p>
            <a:endParaRPr lang="ru-RU" dirty="0" smtClean="0"/>
          </a:p>
          <a:p>
            <a:r>
              <a:rPr lang="ru-RU" dirty="0" smtClean="0"/>
              <a:t>Как переводить в случае плохого оригинала?</a:t>
            </a:r>
          </a:p>
          <a:p>
            <a:endParaRPr lang="ru-RU" dirty="0"/>
          </a:p>
          <a:p>
            <a:r>
              <a:rPr lang="ru-RU" dirty="0" smtClean="0"/>
              <a:t>Уровни</a:t>
            </a:r>
          </a:p>
          <a:p>
            <a:r>
              <a:rPr lang="ru-RU" dirty="0" smtClean="0"/>
              <a:t>-- грамматики</a:t>
            </a:r>
          </a:p>
          <a:p>
            <a:r>
              <a:rPr lang="ru-RU" dirty="0" smtClean="0"/>
              <a:t>-- стиля</a:t>
            </a:r>
          </a:p>
          <a:p>
            <a:r>
              <a:rPr lang="ru-RU" dirty="0" smtClean="0"/>
              <a:t>-- смысла</a:t>
            </a:r>
            <a:endParaRPr lang="ru-RU" dirty="0"/>
          </a:p>
          <a:p>
            <a:endParaRPr lang="ru-RU" dirty="0"/>
          </a:p>
        </p:txBody>
      </p:sp>
    </p:spTree>
    <p:extLst>
      <p:ext uri="{BB962C8B-B14F-4D97-AF65-F5344CB8AC3E}">
        <p14:creationId xmlns:p14="http://schemas.microsoft.com/office/powerpoint/2010/main" val="3030927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850366" y="332656"/>
            <a:ext cx="7416824" cy="12961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Пример</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sp>
        <p:nvSpPr>
          <p:cNvPr id="2" name="Прямоугольник 1"/>
          <p:cNvSpPr/>
          <p:nvPr/>
        </p:nvSpPr>
        <p:spPr>
          <a:xfrm>
            <a:off x="971600" y="1844824"/>
            <a:ext cx="7416824" cy="2862322"/>
          </a:xfrm>
          <a:prstGeom prst="rect">
            <a:avLst/>
          </a:prstGeom>
        </p:spPr>
        <p:txBody>
          <a:bodyPr wrap="square">
            <a:spAutoFit/>
          </a:bodyPr>
          <a:lstStyle/>
          <a:p>
            <a:r>
              <a:rPr lang="en-US" dirty="0"/>
              <a:t>The Internet is increasingly significant in the everyday activities of European citizens. It should be a safe, secure, open and enabling environment for everyone without discrimination. Everyone must be able to exercise their human rights and fundamental freedoms online as well as offline, including the right to private life and the protection of personal data, subject, in certain cases, to narrowly circumscribed restrictions. They should be protected from crime and insecurity online and from unlawful surveillance of their activities. They should be free to communicate without censorship or other interference, and they should feel confident about sharing their personal data, creating content and participating on-line.</a:t>
            </a:r>
            <a:endParaRPr lang="ru-RU" dirty="0"/>
          </a:p>
        </p:txBody>
      </p:sp>
    </p:spTree>
    <p:extLst>
      <p:ext uri="{BB962C8B-B14F-4D97-AF65-F5344CB8AC3E}">
        <p14:creationId xmlns:p14="http://schemas.microsoft.com/office/powerpoint/2010/main" val="3463043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835694" y="0"/>
            <a:ext cx="5184577"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Перевод</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sp>
        <p:nvSpPr>
          <p:cNvPr id="3" name="Прямоугольник 2"/>
          <p:cNvSpPr/>
          <p:nvPr/>
        </p:nvSpPr>
        <p:spPr>
          <a:xfrm>
            <a:off x="611559" y="1268760"/>
            <a:ext cx="8135363" cy="3970318"/>
          </a:xfrm>
          <a:prstGeom prst="rect">
            <a:avLst/>
          </a:prstGeom>
        </p:spPr>
        <p:txBody>
          <a:bodyPr wrap="square">
            <a:spAutoFit/>
          </a:bodyPr>
          <a:lstStyle/>
          <a:p>
            <a:r>
              <a:rPr lang="ru-RU" dirty="0"/>
              <a:t>Интернет приобретает все большую значимость в повседневной деятельности европейских граждан. В связи с этим ему должны быть присущи безопасность, надежность и открытость. Интернет должен обеспечивать благоприятные условия для жизни и работы всех граждан, без какой бы то ни было дискриминации. Каждый человек должен иметь возможность пользоваться своими правами и основными свободами как в сети Интернет, так и вне ее, в частности, правом на уважение частной жизни и защиту персональных данных, что в отдельных случаях может быть ограничено в соответствии со строго определенными обстоятельствами. </a:t>
            </a:r>
            <a:r>
              <a:rPr lang="ru-RU" b="1" dirty="0"/>
              <a:t>Гражданам следует </a:t>
            </a:r>
            <a:r>
              <a:rPr lang="ru-RU" dirty="0"/>
              <a:t>предоставить защиту от преступлений, опасностей в сети Интернет, а также от незаконного наблюдения за их действиями. Граждане должны иметь возможность свободного общения без цензуры либо иного вмешательства. Более того, они должны быть уверены в безопасности использования своих личных данных, </a:t>
            </a:r>
            <a:r>
              <a:rPr lang="ru-RU" b="1" dirty="0"/>
              <a:t>создания контента </a:t>
            </a:r>
            <a:r>
              <a:rPr lang="ru-RU" dirty="0"/>
              <a:t>и участия в общении в Интернете. </a:t>
            </a:r>
          </a:p>
        </p:txBody>
      </p:sp>
    </p:spTree>
    <p:extLst>
      <p:ext uri="{BB962C8B-B14F-4D97-AF65-F5344CB8AC3E}">
        <p14:creationId xmlns:p14="http://schemas.microsoft.com/office/powerpoint/2010/main" val="3772576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751851" y="188640"/>
            <a:ext cx="7416824" cy="7872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Претензии по качеству</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sp>
        <p:nvSpPr>
          <p:cNvPr id="6" name="Прямоугольник 5"/>
          <p:cNvSpPr/>
          <p:nvPr/>
        </p:nvSpPr>
        <p:spPr>
          <a:xfrm>
            <a:off x="1187623" y="975854"/>
            <a:ext cx="5134999" cy="2031325"/>
          </a:xfrm>
          <a:prstGeom prst="rect">
            <a:avLst/>
          </a:prstGeom>
        </p:spPr>
        <p:txBody>
          <a:bodyPr wrap="square">
            <a:spAutoFit/>
          </a:bodyPr>
          <a:lstStyle/>
          <a:p>
            <a:r>
              <a:rPr lang="ru-RU" dirty="0" smtClean="0"/>
              <a:t>Обоснованные – Бюро переводов</a:t>
            </a:r>
          </a:p>
          <a:p>
            <a:r>
              <a:rPr lang="ru-RU" dirty="0" smtClean="0"/>
              <a:t>Необоснованные – Прямые клиенты.</a:t>
            </a:r>
          </a:p>
          <a:p>
            <a:endParaRPr lang="ru-RU" dirty="0" smtClean="0"/>
          </a:p>
          <a:p>
            <a:r>
              <a:rPr lang="ru-RU" dirty="0" smtClean="0"/>
              <a:t>Важнее реакция, чем сама ошибка.</a:t>
            </a:r>
          </a:p>
          <a:p>
            <a:endParaRPr lang="ru-RU" dirty="0"/>
          </a:p>
          <a:p>
            <a:r>
              <a:rPr lang="ru-RU" dirty="0" smtClean="0"/>
              <a:t>Рейтинг </a:t>
            </a:r>
            <a:r>
              <a:rPr lang="ru-RU" dirty="0" err="1" smtClean="0"/>
              <a:t>локализационной</a:t>
            </a:r>
            <a:r>
              <a:rPr lang="ru-RU" dirty="0" smtClean="0"/>
              <a:t> зрелости клиента.</a:t>
            </a:r>
            <a:endParaRPr lang="ru-RU" dirty="0"/>
          </a:p>
          <a:p>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30" y="3035829"/>
            <a:ext cx="740653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39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55576" y="260648"/>
            <a:ext cx="6992752" cy="749945"/>
          </a:xfrm>
          <a:prstGeom prst="rect">
            <a:avLst/>
          </a:prstGeom>
        </p:spPr>
        <p:txBody>
          <a:bodyPr>
            <a:normAutofit/>
          </a:bodyPr>
          <a:lstStyle>
            <a:defPPr>
              <a:defRPr lang="ru-RU"/>
            </a:defPPr>
            <a:lvl1pPr algn="ctr">
              <a:spcBef>
                <a:spcPct val="0"/>
              </a:spcBef>
              <a:buNone/>
              <a:defRPr sz="3600" b="1">
                <a:solidFill>
                  <a:srgbClr val="FF0000"/>
                </a:solidFill>
                <a:latin typeface="Arial" pitchFamily="34" charset="0"/>
                <a:ea typeface="+mj-ea"/>
                <a:cs typeface="Arial" pitchFamily="34" charset="0"/>
              </a:defRPr>
            </a:lvl1pPr>
          </a:lstStyle>
          <a:p>
            <a:r>
              <a:rPr lang="ru-RU" dirty="0" smtClean="0"/>
              <a:t>Эффективное собеседование</a:t>
            </a:r>
            <a:endParaRPr lang="ru-RU" dirty="0"/>
          </a:p>
        </p:txBody>
      </p:sp>
      <p:sp>
        <p:nvSpPr>
          <p:cNvPr id="3" name="Заголовок 1"/>
          <p:cNvSpPr txBox="1">
            <a:spLocks/>
          </p:cNvSpPr>
          <p:nvPr/>
        </p:nvSpPr>
        <p:spPr>
          <a:xfrm>
            <a:off x="1425440" y="1085058"/>
            <a:ext cx="7344816" cy="4720206"/>
          </a:xfrm>
          <a:prstGeom prst="rect">
            <a:avLst/>
          </a:prstGeom>
        </p:spPr>
        <p:txBody>
          <a:bodyPr vert="horz" lIns="91440" tIns="45720" rIns="91440" bIns="45720" rtlCol="0" anchor="t">
            <a:normAutofit fontScale="92500" lnSpcReduction="10000"/>
          </a:bodyPr>
          <a:lstStyle/>
          <a:p>
            <a:pPr marR="0" lvl="0" defTabSz="914400" rtl="0" eaLnBrk="1" fontAlgn="auto" latinLnBrk="0" hangingPunct="1">
              <a:lnSpc>
                <a:spcPct val="100000"/>
              </a:lnSpc>
              <a:spcBef>
                <a:spcPct val="0"/>
              </a:spcBef>
              <a:spcAft>
                <a:spcPts val="0"/>
              </a:spcAft>
              <a:buClrTx/>
              <a:buSzTx/>
              <a:defRPr/>
            </a:pPr>
            <a:r>
              <a:rPr lang="ru-RU" sz="2800" b="1" noProof="0" dirty="0" smtClean="0">
                <a:solidFill>
                  <a:srgbClr val="0070C0"/>
                </a:solidFill>
                <a:latin typeface="Arial" pitchFamily="34" charset="0"/>
                <a:ea typeface="+mj-ea"/>
                <a:cs typeface="Arial" pitchFamily="34" charset="0"/>
              </a:rPr>
              <a:t>Искренность</a:t>
            </a:r>
          </a:p>
          <a:p>
            <a:pPr>
              <a:spcBef>
                <a:spcPct val="0"/>
              </a:spcBef>
              <a:defRPr/>
            </a:pPr>
            <a:r>
              <a:rPr lang="ru-RU" sz="2800" b="1" dirty="0" smtClean="0">
                <a:solidFill>
                  <a:srgbClr val="0070C0"/>
                </a:solidFill>
                <a:latin typeface="Arial" pitchFamily="34" charset="0"/>
                <a:cs typeface="Arial" pitchFamily="34" charset="0"/>
              </a:rPr>
              <a:t>Понимание </a:t>
            </a:r>
            <a:r>
              <a:rPr lang="ru-RU" sz="2800" b="1" dirty="0">
                <a:solidFill>
                  <a:srgbClr val="0070C0"/>
                </a:solidFill>
                <a:latin typeface="Arial" pitchFamily="34" charset="0"/>
                <a:cs typeface="Arial" pitchFamily="34" charset="0"/>
              </a:rPr>
              <a:t>своих сильных сторон и недостатков</a:t>
            </a:r>
          </a:p>
          <a:p>
            <a:pPr marR="0" lvl="0" defTabSz="914400" rtl="0" eaLnBrk="1" fontAlgn="auto" latinLnBrk="0" hangingPunct="1">
              <a:lnSpc>
                <a:spcPct val="100000"/>
              </a:lnSpc>
              <a:spcBef>
                <a:spcPct val="0"/>
              </a:spcBef>
              <a:spcAft>
                <a:spcPts val="0"/>
              </a:spcAft>
              <a:buClrTx/>
              <a:buSzTx/>
              <a:defRPr/>
            </a:pPr>
            <a:r>
              <a:rPr lang="ru-RU" sz="2800" b="1" dirty="0" smtClean="0">
                <a:solidFill>
                  <a:srgbClr val="0070C0"/>
                </a:solidFill>
                <a:latin typeface="Arial" pitchFamily="34" charset="0"/>
                <a:ea typeface="+mj-ea"/>
                <a:cs typeface="Arial" pitchFamily="34" charset="0"/>
              </a:rPr>
              <a:t>Знание своего резюме и знание вакансии</a:t>
            </a:r>
          </a:p>
          <a:p>
            <a:pPr marR="0" lvl="0" defTabSz="914400" rtl="0" eaLnBrk="1" fontAlgn="auto" latinLnBrk="0" hangingPunct="1">
              <a:lnSpc>
                <a:spcPct val="100000"/>
              </a:lnSpc>
              <a:spcBef>
                <a:spcPct val="0"/>
              </a:spcBef>
              <a:spcAft>
                <a:spcPts val="0"/>
              </a:spcAft>
              <a:buClrTx/>
              <a:buSzTx/>
              <a:defRPr/>
            </a:pPr>
            <a:r>
              <a:rPr lang="ru-RU" sz="2800" b="1" noProof="0" dirty="0" smtClean="0">
                <a:solidFill>
                  <a:srgbClr val="0070C0"/>
                </a:solidFill>
                <a:latin typeface="Arial" pitchFamily="34" charset="0"/>
                <a:ea typeface="+mj-ea"/>
                <a:cs typeface="Arial" pitchFamily="34" charset="0"/>
              </a:rPr>
              <a:t>Знание компании и ее бизнеса (мнение)</a:t>
            </a:r>
          </a:p>
          <a:p>
            <a:pPr marR="0" lvl="0" defTabSz="914400" rtl="0" eaLnBrk="1" fontAlgn="auto" latinLnBrk="0" hangingPunct="1">
              <a:lnSpc>
                <a:spcPct val="100000"/>
              </a:lnSpc>
              <a:spcBef>
                <a:spcPct val="0"/>
              </a:spcBef>
              <a:spcAft>
                <a:spcPts val="0"/>
              </a:spcAft>
              <a:buClrTx/>
              <a:buSzTx/>
              <a:defRPr/>
            </a:pPr>
            <a:r>
              <a:rPr lang="ru-RU" sz="2800" b="1" noProof="0" dirty="0" smtClean="0">
                <a:solidFill>
                  <a:srgbClr val="0070C0"/>
                </a:solidFill>
                <a:latin typeface="Arial" pitchFamily="34" charset="0"/>
                <a:ea typeface="+mj-ea"/>
                <a:cs typeface="Arial" pitchFamily="34" charset="0"/>
              </a:rPr>
              <a:t>Адекватные запросы по з/п</a:t>
            </a:r>
          </a:p>
          <a:p>
            <a:pPr marR="0" lvl="0" defTabSz="914400" rtl="0" eaLnBrk="1" fontAlgn="auto" latinLnBrk="0" hangingPunct="1">
              <a:lnSpc>
                <a:spcPct val="100000"/>
              </a:lnSpc>
              <a:spcBef>
                <a:spcPct val="0"/>
              </a:spcBef>
              <a:spcAft>
                <a:spcPts val="0"/>
              </a:spcAft>
              <a:buClrTx/>
              <a:buSzTx/>
              <a:defRPr/>
            </a:pPr>
            <a:r>
              <a:rPr lang="ru-RU" sz="2800" b="1" dirty="0" smtClean="0">
                <a:solidFill>
                  <a:srgbClr val="0070C0"/>
                </a:solidFill>
                <a:latin typeface="Arial" pitchFamily="34" charset="0"/>
                <a:ea typeface="+mj-ea"/>
                <a:cs typeface="Arial" pitchFamily="34" charset="0"/>
              </a:rPr>
              <a:t>Равноправие сторон</a:t>
            </a:r>
          </a:p>
          <a:p>
            <a:pPr marR="0" lvl="0" defTabSz="914400" rtl="0" eaLnBrk="1" fontAlgn="auto" latinLnBrk="0" hangingPunct="1">
              <a:lnSpc>
                <a:spcPct val="100000"/>
              </a:lnSpc>
              <a:spcBef>
                <a:spcPct val="0"/>
              </a:spcBef>
              <a:spcAft>
                <a:spcPts val="0"/>
              </a:spcAft>
              <a:buClrTx/>
              <a:buSzTx/>
              <a:defRPr/>
            </a:pPr>
            <a:r>
              <a:rPr lang="ru-RU" sz="2800" b="1" noProof="0" dirty="0" smtClean="0">
                <a:solidFill>
                  <a:srgbClr val="0070C0"/>
                </a:solidFill>
                <a:latin typeface="Arial" pitchFamily="34" charset="0"/>
                <a:ea typeface="+mj-ea"/>
                <a:cs typeface="Arial" pitchFamily="34" charset="0"/>
              </a:rPr>
              <a:t>Не бояться демонстрировать свои навыки</a:t>
            </a:r>
          </a:p>
          <a:p>
            <a:pPr marR="0" lvl="0" defTabSz="914400" rtl="0" eaLnBrk="1" fontAlgn="auto" latinLnBrk="0" hangingPunct="1">
              <a:lnSpc>
                <a:spcPct val="100000"/>
              </a:lnSpc>
              <a:spcBef>
                <a:spcPct val="0"/>
              </a:spcBef>
              <a:spcAft>
                <a:spcPts val="0"/>
              </a:spcAft>
              <a:buClrTx/>
              <a:buSzTx/>
              <a:defRPr/>
            </a:pPr>
            <a:r>
              <a:rPr lang="ru-RU" sz="2800" b="1" noProof="0" dirty="0" smtClean="0">
                <a:solidFill>
                  <a:srgbClr val="0070C0"/>
                </a:solidFill>
                <a:latin typeface="Arial" pitchFamily="34" charset="0"/>
                <a:ea typeface="+mj-ea"/>
                <a:cs typeface="Arial" pitchFamily="34" charset="0"/>
              </a:rPr>
              <a:t>Грамотность</a:t>
            </a:r>
          </a:p>
          <a:p>
            <a:pPr marR="0" lvl="0" defTabSz="914400" rtl="0" eaLnBrk="1" fontAlgn="auto" latinLnBrk="0" hangingPunct="1">
              <a:lnSpc>
                <a:spcPct val="100000"/>
              </a:lnSpc>
              <a:spcBef>
                <a:spcPct val="0"/>
              </a:spcBef>
              <a:spcAft>
                <a:spcPts val="0"/>
              </a:spcAft>
              <a:buClrTx/>
              <a:buSzTx/>
              <a:defRPr/>
            </a:pPr>
            <a:r>
              <a:rPr lang="ru-RU" sz="2800" b="1" dirty="0" smtClean="0">
                <a:solidFill>
                  <a:srgbClr val="0070C0"/>
                </a:solidFill>
                <a:latin typeface="Arial" pitchFamily="34" charset="0"/>
                <a:ea typeface="+mj-ea"/>
                <a:cs typeface="Arial" pitchFamily="34" charset="0"/>
              </a:rPr>
              <a:t>Понимание проблем работодателя</a:t>
            </a:r>
          </a:p>
          <a:p>
            <a:pPr marR="0" lvl="0" defTabSz="914400" rtl="0" eaLnBrk="1" fontAlgn="auto" latinLnBrk="0" hangingPunct="1">
              <a:lnSpc>
                <a:spcPct val="100000"/>
              </a:lnSpc>
              <a:spcBef>
                <a:spcPct val="0"/>
              </a:spcBef>
              <a:spcAft>
                <a:spcPts val="0"/>
              </a:spcAft>
              <a:buClrTx/>
              <a:buSzTx/>
              <a:defRPr/>
            </a:pPr>
            <a:r>
              <a:rPr lang="ru-RU" sz="2800" b="1" dirty="0" smtClean="0">
                <a:solidFill>
                  <a:srgbClr val="0070C0"/>
                </a:solidFill>
                <a:latin typeface="Arial" pitchFamily="34" charset="0"/>
                <a:ea typeface="+mj-ea"/>
                <a:cs typeface="Arial" pitchFamily="34" charset="0"/>
              </a:rPr>
              <a:t>Деловой стиль одежды</a:t>
            </a:r>
          </a:p>
          <a:p>
            <a:pPr marR="0" lvl="0" defTabSz="914400" rtl="0" eaLnBrk="1" fontAlgn="auto" latinLnBrk="0" hangingPunct="1">
              <a:lnSpc>
                <a:spcPct val="100000"/>
              </a:lnSpc>
              <a:spcBef>
                <a:spcPct val="0"/>
              </a:spcBef>
              <a:spcAft>
                <a:spcPts val="0"/>
              </a:spcAft>
              <a:buClrTx/>
              <a:buSzTx/>
              <a:defRPr/>
            </a:pPr>
            <a:r>
              <a:rPr lang="ru-RU" sz="2800" b="1" noProof="0" dirty="0" smtClean="0">
                <a:solidFill>
                  <a:srgbClr val="0070C0"/>
                </a:solidFill>
                <a:latin typeface="Arial" pitchFamily="34" charset="0"/>
                <a:ea typeface="+mj-ea"/>
                <a:cs typeface="Arial" pitchFamily="34" charset="0"/>
              </a:rPr>
              <a:t>Пунктуальность</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pic>
        <p:nvPicPr>
          <p:cNvPr id="6"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70" y="1104127"/>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84" y="1460895"/>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84" y="2204864"/>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70" y="2521908"/>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84" y="2943964"/>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84" y="3294374"/>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784" y="3618390"/>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70" y="4005064"/>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770" y="4308994"/>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93" y="4725144"/>
            <a:ext cx="320822" cy="3015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618" y="5085184"/>
            <a:ext cx="320822" cy="30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63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777092" y="108795"/>
            <a:ext cx="7416824" cy="6547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Уровень зарплат в отрасли</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82" y="763563"/>
            <a:ext cx="4669314" cy="48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748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777092" y="108795"/>
            <a:ext cx="7416824" cy="6547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FF0000"/>
                </a:solidFill>
                <a:latin typeface="Arial" pitchFamily="34" charset="0"/>
                <a:ea typeface="+mj-ea"/>
                <a:cs typeface="Arial" pitchFamily="34" charset="0"/>
              </a:rPr>
              <a:t>Вопросы?</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832" y="-14028"/>
            <a:ext cx="1230331" cy="922748"/>
          </a:xfrm>
          <a:prstGeom prst="rect">
            <a:avLst/>
          </a:prstGeom>
          <a:effectLst>
            <a:outerShdw blurRad="50800" dist="38100" dir="2700000" algn="tl" rotWithShape="0">
              <a:prstClr val="black">
                <a:alpha val="25000"/>
              </a:prstClr>
            </a:outerShdw>
          </a:effectLst>
        </p:spPr>
      </p:pic>
      <p:sp>
        <p:nvSpPr>
          <p:cNvPr id="6" name="Прямоугольник 5"/>
          <p:cNvSpPr/>
          <p:nvPr/>
        </p:nvSpPr>
        <p:spPr>
          <a:xfrm>
            <a:off x="2206664" y="2385357"/>
            <a:ext cx="4557679" cy="923330"/>
          </a:xfrm>
          <a:prstGeom prst="rect">
            <a:avLst/>
          </a:prstGeom>
        </p:spPr>
        <p:txBody>
          <a:bodyPr wrap="square">
            <a:spAutoFit/>
          </a:bodyPr>
          <a:lstStyle/>
          <a:p>
            <a:pPr algn="ctr"/>
            <a:r>
              <a:rPr lang="en-US" sz="5400" b="1" dirty="0" smtClean="0"/>
              <a:t>Q&amp;A</a:t>
            </a:r>
            <a:endParaRPr lang="ru-RU" sz="5400" b="1" dirty="0"/>
          </a:p>
        </p:txBody>
      </p:sp>
    </p:spTree>
    <p:extLst>
      <p:ext uri="{BB962C8B-B14F-4D97-AF65-F5344CB8AC3E}">
        <p14:creationId xmlns:p14="http://schemas.microsoft.com/office/powerpoint/2010/main" val="2091409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899592" y="1628800"/>
            <a:ext cx="7488832" cy="288032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Зачем нужны переводчики?</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Заголовок 1"/>
          <p:cNvSpPr txBox="1">
            <a:spLocks/>
          </p:cNvSpPr>
          <p:nvPr/>
        </p:nvSpPr>
        <p:spPr>
          <a:xfrm>
            <a:off x="685800" y="1526927"/>
            <a:ext cx="7198568" cy="3486249"/>
          </a:xfrm>
          <a:prstGeom prst="rect">
            <a:avLst/>
          </a:prstGeom>
        </p:spPr>
        <p:txBody>
          <a:bodyPr vert="horz" lIns="91440" tIns="45720" rIns="91440" bIns="45720" rtlCol="0" anchor="t">
            <a:noAutofit/>
          </a:bodyPr>
          <a:lstStyle/>
          <a:p>
            <a:pPr lvl="0">
              <a:spcBef>
                <a:spcPct val="0"/>
              </a:spcBef>
              <a:defRPr/>
            </a:pPr>
            <a:endParaRPr kumimoji="0" lang="ru-RU"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4028"/>
            <a:ext cx="1331640" cy="998730"/>
          </a:xfrm>
          <a:prstGeom prst="rect">
            <a:avLst/>
          </a:prstGeom>
          <a:effectLst>
            <a:outerShdw blurRad="50800" dist="38100" dir="2700000" algn="tl" rotWithShape="0">
              <a:prstClr val="black">
                <a:alpha val="25000"/>
              </a:prstClr>
            </a:outerShdw>
          </a:effectLst>
        </p:spPr>
      </p:pic>
    </p:spTree>
    <p:extLst>
      <p:ext uri="{BB962C8B-B14F-4D97-AF65-F5344CB8AC3E}">
        <p14:creationId xmlns:p14="http://schemas.microsoft.com/office/powerpoint/2010/main" val="3649064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740198" y="188640"/>
            <a:ext cx="7259586" cy="126627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Зачем нужны переводчики?</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Заголовок 1"/>
          <p:cNvSpPr txBox="1">
            <a:spLocks/>
          </p:cNvSpPr>
          <p:nvPr/>
        </p:nvSpPr>
        <p:spPr>
          <a:xfrm>
            <a:off x="685800" y="1526927"/>
            <a:ext cx="7198568" cy="3486249"/>
          </a:xfrm>
          <a:prstGeom prst="rect">
            <a:avLst/>
          </a:prstGeom>
        </p:spPr>
        <p:txBody>
          <a:bodyPr vert="horz" lIns="91440" tIns="45720" rIns="91440" bIns="45720" rtlCol="0" anchor="t">
            <a:noAutofit/>
          </a:bodyPr>
          <a:lstStyle/>
          <a:p>
            <a:pPr lvl="0">
              <a:spcBef>
                <a:spcPct val="0"/>
              </a:spcBef>
              <a:defRPr/>
            </a:pPr>
            <a:endParaRPr kumimoji="0" lang="ru-RU" sz="32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68" y="-14028"/>
            <a:ext cx="1230331" cy="922748"/>
          </a:xfrm>
          <a:prstGeom prst="rect">
            <a:avLst/>
          </a:prstGeom>
          <a:effectLst>
            <a:outerShdw blurRad="50800" dist="38100" dir="2700000" algn="tl" rotWithShape="0">
              <a:prstClr val="black">
                <a:alpha val="25000"/>
              </a:prstClr>
            </a:outerShdw>
          </a:effectLst>
        </p:spPr>
      </p:pic>
      <p:sp>
        <p:nvSpPr>
          <p:cNvPr id="6" name="Прямоугольник 5"/>
          <p:cNvSpPr/>
          <p:nvPr/>
        </p:nvSpPr>
        <p:spPr>
          <a:xfrm>
            <a:off x="1255996" y="1662666"/>
            <a:ext cx="5476244" cy="3139321"/>
          </a:xfrm>
          <a:prstGeom prst="rect">
            <a:avLst/>
          </a:prstGeom>
        </p:spPr>
        <p:txBody>
          <a:bodyPr wrap="square">
            <a:spAutoFit/>
          </a:bodyPr>
          <a:lstStyle/>
          <a:p>
            <a:pPr lvl="0">
              <a:spcBef>
                <a:spcPct val="0"/>
              </a:spcBef>
              <a:defRPr/>
            </a:pPr>
            <a:r>
              <a:rPr lang="ru-RU" b="1" dirty="0" smtClean="0">
                <a:solidFill>
                  <a:srgbClr val="0070C0"/>
                </a:solidFill>
                <a:latin typeface="Arial" pitchFamily="34" charset="0"/>
                <a:cs typeface="Arial" pitchFamily="34" charset="0"/>
              </a:rPr>
              <a:t>Коммуникация</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smtClean="0">
                <a:solidFill>
                  <a:srgbClr val="0070C0"/>
                </a:solidFill>
                <a:latin typeface="Arial" pitchFamily="34" charset="0"/>
                <a:cs typeface="Arial" pitchFamily="34" charset="0"/>
              </a:rPr>
              <a:t>Торговля</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smtClean="0">
                <a:solidFill>
                  <a:srgbClr val="0070C0"/>
                </a:solidFill>
                <a:latin typeface="Arial" pitchFamily="34" charset="0"/>
                <a:cs typeface="Arial" pitchFamily="34" charset="0"/>
              </a:rPr>
              <a:t>Дипломатия</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smtClean="0">
                <a:solidFill>
                  <a:srgbClr val="0070C0"/>
                </a:solidFill>
                <a:latin typeface="Arial" pitchFamily="34" charset="0"/>
                <a:cs typeface="Arial" pitchFamily="34" charset="0"/>
              </a:rPr>
              <a:t>Научно-технический прогресс</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smtClean="0">
                <a:solidFill>
                  <a:srgbClr val="0070C0"/>
                </a:solidFill>
                <a:latin typeface="Arial" pitchFamily="34" charset="0"/>
                <a:cs typeface="Arial" pitchFamily="34" charset="0"/>
              </a:rPr>
              <a:t>Межкультурное взаимодействие и развитие</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smtClean="0">
                <a:solidFill>
                  <a:srgbClr val="0070C0"/>
                </a:solidFill>
                <a:latin typeface="Arial" pitchFamily="34" charset="0"/>
                <a:cs typeface="Arial" pitchFamily="34" charset="0"/>
              </a:rPr>
              <a:t>Миротворчество</a:t>
            </a:r>
          </a:p>
        </p:txBody>
      </p:sp>
      <p:pic>
        <p:nvPicPr>
          <p:cNvPr id="8"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37" y="1690777"/>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02" y="2264396"/>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8" y="2771449"/>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37" y="3365848"/>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37" y="3920580"/>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Fedor\Dropbox\Общее\Маркетинг\Логотипы\ЛК\маркер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8" y="4438659"/>
            <a:ext cx="273168" cy="2567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71842" y="1454919"/>
            <a:ext cx="440313" cy="3687341"/>
          </a:xfrm>
          <a:prstGeom prst="rect">
            <a:avLst/>
          </a:prstGeom>
          <a:noFill/>
        </p:spPr>
        <p:txBody>
          <a:bodyPr vert="wordArtVert" wrap="square" rtlCol="0">
            <a:spAutoFit/>
          </a:bodyPr>
          <a:lstStyle/>
          <a:p>
            <a:r>
              <a:rPr lang="ru-RU" sz="1400" b="1" dirty="0" smtClean="0"/>
              <a:t>Сотрудничество</a:t>
            </a:r>
          </a:p>
        </p:txBody>
      </p:sp>
    </p:spTree>
    <p:extLst>
      <p:ext uri="{BB962C8B-B14F-4D97-AF65-F5344CB8AC3E}">
        <p14:creationId xmlns:p14="http://schemas.microsoft.com/office/powerpoint/2010/main" val="880708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40580" y="540502"/>
            <a:ext cx="5758408" cy="108911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Участники рынка</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08458041"/>
              </p:ext>
            </p:extLst>
          </p:nvPr>
        </p:nvGraphicFramePr>
        <p:xfrm>
          <a:off x="2259544" y="2132856"/>
          <a:ext cx="4320480" cy="2103120"/>
        </p:xfrm>
        <a:graphic>
          <a:graphicData uri="http://schemas.openxmlformats.org/drawingml/2006/table">
            <a:tbl>
              <a:tblPr firstRow="1" bandRow="1">
                <a:tableStyleId>{5C22544A-7EE6-4342-B048-85BDC9FD1C3A}</a:tableStyleId>
              </a:tblPr>
              <a:tblGrid>
                <a:gridCol w="4320480"/>
              </a:tblGrid>
              <a:tr h="605029">
                <a:tc>
                  <a:txBody>
                    <a:bodyPr/>
                    <a:lstStyle/>
                    <a:p>
                      <a:pPr algn="ctr"/>
                      <a:r>
                        <a:rPr lang="ru-RU" sz="4000" dirty="0" smtClean="0"/>
                        <a:t>Клиент</a:t>
                      </a:r>
                      <a:endParaRPr lang="ru-RU" sz="4000" dirty="0"/>
                    </a:p>
                  </a:txBody>
                  <a:tcPr/>
                </a:tc>
              </a:tr>
              <a:tr h="605029">
                <a:tc>
                  <a:txBody>
                    <a:bodyPr/>
                    <a:lstStyle/>
                    <a:p>
                      <a:pPr algn="ctr"/>
                      <a:r>
                        <a:rPr lang="ru-RU" sz="4000" dirty="0" smtClean="0"/>
                        <a:t>Бюро переводов</a:t>
                      </a:r>
                      <a:endParaRPr lang="ru-RU" sz="4000" dirty="0"/>
                    </a:p>
                  </a:txBody>
                  <a:tcPr/>
                </a:tc>
              </a:tr>
              <a:tr h="605029">
                <a:tc>
                  <a:txBody>
                    <a:bodyPr/>
                    <a:lstStyle/>
                    <a:p>
                      <a:pPr algn="ctr"/>
                      <a:r>
                        <a:rPr lang="ru-RU" sz="4000" dirty="0" smtClean="0"/>
                        <a:t>Переводчик</a:t>
                      </a:r>
                      <a:endParaRPr lang="ru-RU" sz="4000" dirty="0"/>
                    </a:p>
                  </a:txBody>
                  <a:tcPr/>
                </a:tc>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
        <p:nvSpPr>
          <p:cNvPr id="5" name="TextBox 4"/>
          <p:cNvSpPr txBox="1"/>
          <p:nvPr/>
        </p:nvSpPr>
        <p:spPr>
          <a:xfrm>
            <a:off x="7282414" y="1916832"/>
            <a:ext cx="440313" cy="3384376"/>
          </a:xfrm>
          <a:prstGeom prst="rect">
            <a:avLst/>
          </a:prstGeom>
          <a:noFill/>
        </p:spPr>
        <p:txBody>
          <a:bodyPr vert="wordArtVert" wrap="square" rtlCol="0">
            <a:spAutoFit/>
          </a:bodyPr>
          <a:lstStyle/>
          <a:p>
            <a:r>
              <a:rPr lang="ru-RU" sz="1400" b="1" dirty="0" smtClean="0"/>
              <a:t>Ассоциации </a:t>
            </a:r>
            <a:endParaRPr lang="ru-RU" sz="1400" b="1" dirty="0" smtClean="0"/>
          </a:p>
        </p:txBody>
      </p:sp>
    </p:spTree>
    <p:extLst>
      <p:ext uri="{BB962C8B-B14F-4D97-AF65-F5344CB8AC3E}">
        <p14:creationId xmlns:p14="http://schemas.microsoft.com/office/powerpoint/2010/main" val="379988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6632" y="1316007"/>
            <a:ext cx="6480720" cy="3693319"/>
          </a:xfrm>
          <a:prstGeom prst="rect">
            <a:avLst/>
          </a:prstGeom>
        </p:spPr>
        <p:txBody>
          <a:bodyPr wrap="square">
            <a:spAutoFit/>
          </a:bodyPr>
          <a:lstStyle/>
          <a:p>
            <a:pPr lvl="0">
              <a:spcBef>
                <a:spcPct val="0"/>
              </a:spcBef>
              <a:defRPr/>
            </a:pPr>
            <a:r>
              <a:rPr lang="ru-RU" b="1" dirty="0" smtClean="0">
                <a:solidFill>
                  <a:srgbClr val="0070C0"/>
                </a:solidFill>
                <a:latin typeface="Arial" pitchFamily="34" charset="0"/>
                <a:cs typeface="Arial" pitchFamily="34" charset="0"/>
              </a:rPr>
              <a:t>Организация процесса</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a:solidFill>
                  <a:srgbClr val="0070C0"/>
                </a:solidFill>
                <a:latin typeface="Arial" pitchFamily="34" charset="0"/>
                <a:cs typeface="Arial" pitchFamily="34" charset="0"/>
              </a:rPr>
              <a:t>Работа с </a:t>
            </a:r>
            <a:r>
              <a:rPr lang="ru-RU" b="1" dirty="0" smtClean="0">
                <a:solidFill>
                  <a:srgbClr val="0070C0"/>
                </a:solidFill>
                <a:latin typeface="Arial" pitchFamily="34" charset="0"/>
                <a:cs typeface="Arial" pitchFamily="34" charset="0"/>
              </a:rPr>
              <a:t>клиентами</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a:solidFill>
                  <a:srgbClr val="0070C0"/>
                </a:solidFill>
                <a:latin typeface="Arial" pitchFamily="34" charset="0"/>
                <a:cs typeface="Arial" pitchFamily="34" charset="0"/>
              </a:rPr>
              <a:t>Обратная </a:t>
            </a:r>
            <a:r>
              <a:rPr lang="ru-RU" b="1" dirty="0" smtClean="0">
                <a:solidFill>
                  <a:srgbClr val="0070C0"/>
                </a:solidFill>
                <a:latin typeface="Arial" pitchFamily="34" charset="0"/>
                <a:cs typeface="Arial" pitchFamily="34" charset="0"/>
              </a:rPr>
              <a:t>связь</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smtClean="0">
                <a:solidFill>
                  <a:srgbClr val="0070C0"/>
                </a:solidFill>
                <a:latin typeface="Arial" pitchFamily="34" charset="0"/>
                <a:cs typeface="Arial" pitchFamily="34" charset="0"/>
              </a:rPr>
              <a:t>Отбор переводчиков</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a:solidFill>
                  <a:srgbClr val="0070C0"/>
                </a:solidFill>
                <a:latin typeface="Arial" pitchFamily="34" charset="0"/>
                <a:cs typeface="Arial" pitchFamily="34" charset="0"/>
              </a:rPr>
              <a:t>Подготовка работы </a:t>
            </a:r>
            <a:r>
              <a:rPr lang="ru-RU" b="1" dirty="0" smtClean="0">
                <a:solidFill>
                  <a:srgbClr val="0070C0"/>
                </a:solidFill>
                <a:latin typeface="Arial" pitchFamily="34" charset="0"/>
                <a:cs typeface="Arial" pitchFamily="34" charset="0"/>
              </a:rPr>
              <a:t>переводчика</a:t>
            </a:r>
          </a:p>
          <a:p>
            <a:pPr marL="457200" lvl="0" indent="-457200">
              <a:spcBef>
                <a:spcPct val="0"/>
              </a:spcBef>
              <a:buFontTx/>
              <a:buChar char="-"/>
              <a:defRPr/>
            </a:pPr>
            <a:endParaRPr lang="ru-RU" b="1" dirty="0">
              <a:solidFill>
                <a:srgbClr val="0070C0"/>
              </a:solidFill>
              <a:latin typeface="Arial" pitchFamily="34" charset="0"/>
              <a:cs typeface="Arial" pitchFamily="34" charset="0"/>
            </a:endParaRPr>
          </a:p>
          <a:p>
            <a:pPr lvl="0">
              <a:spcBef>
                <a:spcPct val="0"/>
              </a:spcBef>
              <a:defRPr/>
            </a:pPr>
            <a:r>
              <a:rPr lang="ru-RU" b="1" dirty="0">
                <a:solidFill>
                  <a:srgbClr val="0070C0"/>
                </a:solidFill>
                <a:latin typeface="Arial" pitchFamily="34" charset="0"/>
                <a:cs typeface="Arial" pitchFamily="34" charset="0"/>
              </a:rPr>
              <a:t>Зарабатывание </a:t>
            </a:r>
            <a:r>
              <a:rPr lang="ru-RU" b="1" dirty="0" smtClean="0">
                <a:solidFill>
                  <a:srgbClr val="0070C0"/>
                </a:solidFill>
                <a:latin typeface="Arial" pitchFamily="34" charset="0"/>
                <a:cs typeface="Arial" pitchFamily="34" charset="0"/>
              </a:rPr>
              <a:t>денег</a:t>
            </a:r>
          </a:p>
          <a:p>
            <a:pPr lvl="0">
              <a:spcBef>
                <a:spcPct val="0"/>
              </a:spcBef>
              <a:defRPr/>
            </a:pPr>
            <a:endParaRPr lang="ru-RU" b="1" dirty="0" smtClean="0">
              <a:solidFill>
                <a:srgbClr val="0070C0"/>
              </a:solidFill>
              <a:latin typeface="Arial" pitchFamily="34" charset="0"/>
              <a:cs typeface="Arial" pitchFamily="34" charset="0"/>
            </a:endParaRPr>
          </a:p>
          <a:p>
            <a:pPr lvl="0">
              <a:spcBef>
                <a:spcPct val="0"/>
              </a:spcBef>
              <a:defRPr/>
            </a:pPr>
            <a:r>
              <a:rPr lang="ru-RU" b="1" dirty="0" smtClean="0">
                <a:solidFill>
                  <a:srgbClr val="0070C0"/>
                </a:solidFill>
                <a:latin typeface="Arial" pitchFamily="34" charset="0"/>
                <a:cs typeface="Arial" pitchFamily="34" charset="0"/>
              </a:rPr>
              <a:t>Мотивация и контроль переводчиков</a:t>
            </a:r>
            <a:endParaRPr lang="ru-RU" b="1" dirty="0">
              <a:solidFill>
                <a:srgbClr val="0070C0"/>
              </a:solidFill>
              <a:latin typeface="Arial" pitchFamily="34" charset="0"/>
              <a:cs typeface="Arial" pitchFamily="34" charset="0"/>
            </a:endParaRPr>
          </a:p>
        </p:txBody>
      </p:sp>
      <p:sp>
        <p:nvSpPr>
          <p:cNvPr id="5" name="Заголовок 1"/>
          <p:cNvSpPr txBox="1">
            <a:spLocks/>
          </p:cNvSpPr>
          <p:nvPr/>
        </p:nvSpPr>
        <p:spPr>
          <a:xfrm>
            <a:off x="539552" y="10846"/>
            <a:ext cx="7128792" cy="123022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Что делает бюро переводов?</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Picture 2" descr="C:\Users\Fedor\Dropbox\Общее\Маркетинг\Логотипы\ЛК\маркер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84" y="1337661"/>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Fedor\Dropbox\Общее\Маркетинг\Логотипы\ЛК\маркер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749" y="1911280"/>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Fedor\Dropbox\Общее\Маркетинг\Логотипы\ЛК\маркер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2418333"/>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Fedor\Dropbox\Общее\Маркетинг\Логотипы\ЛК\маркер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84" y="3012732"/>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Fedor\Dropbox\Общее\Маркетинг\Логотипы\ЛК\маркер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84" y="3567464"/>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Fedor\Dropbox\Общее\Маркетинг\Логотипы\ЛК\маркер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4085543"/>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Fedor\Dropbox\Общее\Маркетинг\Логотипы\ЛК\маркер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84" y="4647584"/>
            <a:ext cx="273168" cy="256778"/>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716" y="-14028"/>
            <a:ext cx="1465448" cy="1099086"/>
          </a:xfrm>
          <a:prstGeom prst="rect">
            <a:avLst/>
          </a:prstGeom>
          <a:effectLst>
            <a:outerShdw blurRad="50800" dist="38100" dir="2700000" algn="tl" rotWithShape="0">
              <a:prstClr val="black">
                <a:alpha val="25000"/>
              </a:prstClr>
            </a:outerShdw>
          </a:effectLst>
        </p:spPr>
      </p:pic>
    </p:spTree>
    <p:extLst>
      <p:ext uri="{BB962C8B-B14F-4D97-AF65-F5344CB8AC3E}">
        <p14:creationId xmlns:p14="http://schemas.microsoft.com/office/powerpoint/2010/main" val="619056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4028"/>
            <a:ext cx="1187624" cy="890718"/>
          </a:xfrm>
          <a:prstGeom prst="rect">
            <a:avLst/>
          </a:prstGeom>
          <a:effectLst>
            <a:outerShdw blurRad="50800" dist="38100" dir="2700000" algn="tl" rotWithShape="0">
              <a:prstClr val="black">
                <a:alpha val="25000"/>
              </a:prstClr>
            </a:outerShdw>
          </a:effectLst>
        </p:spPr>
      </p:pic>
      <p:sp>
        <p:nvSpPr>
          <p:cNvPr id="5" name="Прямоугольник 4"/>
          <p:cNvSpPr/>
          <p:nvPr/>
        </p:nvSpPr>
        <p:spPr>
          <a:xfrm>
            <a:off x="1077361" y="2132856"/>
            <a:ext cx="7462381" cy="2031325"/>
          </a:xfrm>
          <a:prstGeom prst="rect">
            <a:avLst/>
          </a:prstGeom>
        </p:spPr>
        <p:txBody>
          <a:bodyPr wrap="square">
            <a:spAutoFit/>
          </a:bodyPr>
          <a:lstStyle/>
          <a:p>
            <a:pPr>
              <a:spcBef>
                <a:spcPct val="0"/>
              </a:spcBef>
              <a:defRPr/>
            </a:pPr>
            <a:r>
              <a:rPr lang="ru-RU" dirty="0" smtClean="0"/>
              <a:t>Переводческий </a:t>
            </a:r>
            <a:r>
              <a:rPr lang="ru-RU" dirty="0"/>
              <a:t>рынок растет  в мире на 4,7% </a:t>
            </a:r>
            <a:r>
              <a:rPr lang="ru-RU" dirty="0" smtClean="0"/>
              <a:t>ежегодно (общемировой ВВП – на 2,1%). </a:t>
            </a:r>
            <a:r>
              <a:rPr lang="ru-RU" dirty="0"/>
              <a:t>В</a:t>
            </a:r>
            <a:r>
              <a:rPr lang="ru-RU" dirty="0" smtClean="0"/>
              <a:t> </a:t>
            </a:r>
            <a:r>
              <a:rPr lang="ru-RU" dirty="0"/>
              <a:t>России -- на 10% (до </a:t>
            </a:r>
            <a:r>
              <a:rPr lang="ru-RU" dirty="0" smtClean="0"/>
              <a:t>кризиса). </a:t>
            </a:r>
          </a:p>
          <a:p>
            <a:pPr>
              <a:spcBef>
                <a:spcPct val="0"/>
              </a:spcBef>
              <a:defRPr/>
            </a:pPr>
            <a:r>
              <a:rPr lang="ru-RU" dirty="0" smtClean="0"/>
              <a:t>За 2015 год общий объем рынка вырос с 6 млрд до 7 млрд (рост 15%; данные </a:t>
            </a:r>
            <a:r>
              <a:rPr lang="en-US" dirty="0" smtClean="0"/>
              <a:t>translationrating.ru</a:t>
            </a:r>
            <a:r>
              <a:rPr lang="ru-RU" dirty="0" smtClean="0"/>
              <a:t>) – понятно, что здесь сыграл немаленькую роль валютный фактор, но это несколько другая история.</a:t>
            </a:r>
          </a:p>
          <a:p>
            <a:pPr>
              <a:spcBef>
                <a:spcPct val="0"/>
              </a:spcBef>
              <a:defRPr/>
            </a:pPr>
            <a:r>
              <a:rPr lang="ru-RU" dirty="0" smtClean="0"/>
              <a:t>Общий </a:t>
            </a:r>
            <a:r>
              <a:rPr lang="ru-RU" dirty="0"/>
              <a:t>объем </a:t>
            </a:r>
            <a:r>
              <a:rPr lang="ru-RU" dirty="0" smtClean="0"/>
              <a:t>мирового рынка переводов -- </a:t>
            </a:r>
            <a:r>
              <a:rPr lang="ru-RU" dirty="0"/>
              <a:t>около 40 миллиардов долларов</a:t>
            </a:r>
            <a:r>
              <a:rPr lang="ru-RU" dirty="0" smtClean="0"/>
              <a:t>.</a:t>
            </a:r>
          </a:p>
        </p:txBody>
      </p:sp>
      <p:sp>
        <p:nvSpPr>
          <p:cNvPr id="7" name="Заголовок 1"/>
          <p:cNvSpPr txBox="1">
            <a:spLocks/>
          </p:cNvSpPr>
          <p:nvPr/>
        </p:nvSpPr>
        <p:spPr>
          <a:xfrm>
            <a:off x="1115616" y="404664"/>
            <a:ext cx="6694512"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Экономика</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51260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03648" y="535515"/>
            <a:ext cx="6274904" cy="1089111"/>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Универсальность</a:t>
            </a:r>
            <a:r>
              <a:rPr kumimoji="0" lang="ru-RU" sz="3600" b="1" u="none" strike="noStrike" kern="1200" cap="none" spc="0" normalizeH="0" noProof="0" dirty="0" smtClean="0">
                <a:ln>
                  <a:noFill/>
                </a:ln>
                <a:solidFill>
                  <a:srgbClr val="FF0000"/>
                </a:solidFill>
                <a:effectLst/>
                <a:uLnTx/>
                <a:uFillTx/>
                <a:latin typeface="Arial" pitchFamily="34" charset="0"/>
                <a:ea typeface="+mj-ea"/>
                <a:cs typeface="Arial" pitchFamily="34" charset="0"/>
              </a:rPr>
              <a:t> принципов</a:t>
            </a:r>
            <a:endParaRPr kumimoji="0" lang="ru-RU" sz="3600" b="1"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52" y="-14028"/>
            <a:ext cx="1465448" cy="1099086"/>
          </a:xfrm>
          <a:prstGeom prst="rect">
            <a:avLst/>
          </a:prstGeom>
          <a:effectLst>
            <a:outerShdw blurRad="50800" dist="38100" dir="2700000" algn="tl" rotWithShape="0">
              <a:prstClr val="black">
                <a:alpha val="25000"/>
              </a:prstClr>
            </a:outerShdw>
          </a:effectLst>
        </p:spPr>
      </p:pic>
      <p:sp>
        <p:nvSpPr>
          <p:cNvPr id="5" name="Прямоугольник 4"/>
          <p:cNvSpPr/>
          <p:nvPr/>
        </p:nvSpPr>
        <p:spPr>
          <a:xfrm>
            <a:off x="948894" y="2060848"/>
            <a:ext cx="7462381" cy="2585323"/>
          </a:xfrm>
          <a:prstGeom prst="rect">
            <a:avLst/>
          </a:prstGeom>
        </p:spPr>
        <p:txBody>
          <a:bodyPr wrap="square">
            <a:spAutoFit/>
          </a:bodyPr>
          <a:lstStyle/>
          <a:p>
            <a:pPr>
              <a:spcBef>
                <a:spcPct val="0"/>
              </a:spcBef>
              <a:defRPr/>
            </a:pPr>
            <a:r>
              <a:rPr lang="ru-RU" dirty="0" smtClean="0"/>
              <a:t>Принципы (карта ценностей) должны быть актуальны в равной степени для клиентов, исполнителей, директоров, сотрудников, </a:t>
            </a:r>
            <a:r>
              <a:rPr lang="ru-RU" dirty="0" err="1" smtClean="0"/>
              <a:t>фрилансеров</a:t>
            </a:r>
            <a:r>
              <a:rPr lang="ru-RU" dirty="0" smtClean="0"/>
              <a:t>.</a:t>
            </a:r>
          </a:p>
          <a:p>
            <a:pPr>
              <a:spcBef>
                <a:spcPct val="0"/>
              </a:spcBef>
              <a:defRPr/>
            </a:pPr>
            <a:endParaRPr lang="ru-RU" i="1" dirty="0"/>
          </a:p>
          <a:p>
            <a:pPr>
              <a:spcBef>
                <a:spcPct val="0"/>
              </a:spcBef>
              <a:defRPr/>
            </a:pPr>
            <a:r>
              <a:rPr lang="ru-RU" dirty="0" smtClean="0"/>
              <a:t>Например, принцип коммуникации.</a:t>
            </a:r>
          </a:p>
          <a:p>
            <a:pPr>
              <a:spcBef>
                <a:spcPct val="0"/>
              </a:spcBef>
              <a:defRPr/>
            </a:pPr>
            <a:r>
              <a:rPr lang="ru-RU" dirty="0" smtClean="0"/>
              <a:t>Или зарабатывание денег </a:t>
            </a:r>
            <a:r>
              <a:rPr lang="ru-RU" dirty="0" smtClean="0">
                <a:sym typeface="Wingdings" pitchFamily="2" charset="2"/>
              </a:rPr>
              <a:t>.</a:t>
            </a:r>
          </a:p>
          <a:p>
            <a:pPr>
              <a:spcBef>
                <a:spcPct val="0"/>
              </a:spcBef>
              <a:defRPr/>
            </a:pPr>
            <a:r>
              <a:rPr lang="ru-RU" dirty="0" smtClean="0">
                <a:sym typeface="Wingdings" pitchFamily="2" charset="2"/>
              </a:rPr>
              <a:t>Скорость.</a:t>
            </a:r>
          </a:p>
          <a:p>
            <a:pPr>
              <a:spcBef>
                <a:spcPct val="0"/>
              </a:spcBef>
              <a:defRPr/>
            </a:pPr>
            <a:endParaRPr lang="ru-RU" dirty="0">
              <a:sym typeface="Wingdings" pitchFamily="2" charset="2"/>
            </a:endParaRPr>
          </a:p>
          <a:p>
            <a:pPr>
              <a:spcBef>
                <a:spcPct val="0"/>
              </a:spcBef>
              <a:defRPr/>
            </a:pPr>
            <a:r>
              <a:rPr lang="ru-RU" dirty="0" smtClean="0">
                <a:sym typeface="Wingdings" pitchFamily="2" charset="2"/>
              </a:rPr>
              <a:t>То есть согласно Стивену </a:t>
            </a:r>
            <a:r>
              <a:rPr lang="ru-RU" dirty="0" err="1" smtClean="0">
                <a:sym typeface="Wingdings" pitchFamily="2" charset="2"/>
              </a:rPr>
              <a:t>Кови</a:t>
            </a:r>
            <a:r>
              <a:rPr lang="ru-RU" dirty="0" smtClean="0">
                <a:sym typeface="Wingdings" pitchFamily="2" charset="2"/>
              </a:rPr>
              <a:t>, мы состязаемся в том, кто более точно соответствует принципам. Борьба за сотрудничество.</a:t>
            </a:r>
            <a:endParaRPr lang="ru-RU" dirty="0"/>
          </a:p>
        </p:txBody>
      </p:sp>
    </p:spTree>
    <p:extLst>
      <p:ext uri="{BB962C8B-B14F-4D97-AF65-F5344CB8AC3E}">
        <p14:creationId xmlns:p14="http://schemas.microsoft.com/office/powerpoint/2010/main" val="3096585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30295</TotalTime>
  <Words>1269</Words>
  <Application>Microsoft Office PowerPoint</Application>
  <PresentationFormat>Экран (4:3)</PresentationFormat>
  <Paragraphs>245</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и практика технического перевода</dc:title>
  <dc:creator>Alexander</dc:creator>
  <cp:lastModifiedBy>Fedor Kondratovich</cp:lastModifiedBy>
  <cp:revision>507</cp:revision>
  <dcterms:created xsi:type="dcterms:W3CDTF">2014-02-23T22:28:14Z</dcterms:created>
  <dcterms:modified xsi:type="dcterms:W3CDTF">2017-05-18T20:41:04Z</dcterms:modified>
</cp:coreProperties>
</file>