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705" r:id="rId2"/>
    <p:sldId id="713" r:id="rId3"/>
    <p:sldId id="711" r:id="rId4"/>
    <p:sldId id="712" r:id="rId5"/>
    <p:sldId id="715" r:id="rId6"/>
    <p:sldId id="529" r:id="rId7"/>
    <p:sldId id="536" r:id="rId8"/>
    <p:sldId id="540" r:id="rId9"/>
    <p:sldId id="541" r:id="rId10"/>
    <p:sldId id="707" r:id="rId11"/>
    <p:sldId id="716" r:id="rId12"/>
    <p:sldId id="717" r:id="rId13"/>
    <p:sldId id="718" r:id="rId14"/>
    <p:sldId id="719" r:id="rId15"/>
    <p:sldId id="720" r:id="rId16"/>
    <p:sldId id="721" r:id="rId17"/>
    <p:sldId id="722" r:id="rId18"/>
    <p:sldId id="723" r:id="rId19"/>
    <p:sldId id="724" r:id="rId20"/>
    <p:sldId id="726" r:id="rId21"/>
    <p:sldId id="727" r:id="rId22"/>
    <p:sldId id="729" r:id="rId23"/>
    <p:sldId id="730" r:id="rId24"/>
    <p:sldId id="731" r:id="rId25"/>
    <p:sldId id="733" r:id="rId26"/>
    <p:sldId id="735" r:id="rId27"/>
    <p:sldId id="732" r:id="rId28"/>
    <p:sldId id="714" r:id="rId29"/>
    <p:sldId id="680" r:id="rId3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B9CE16F-4A28-4E70-94C7-B16C051F9A40}">
          <p14:sldIdLst>
            <p14:sldId id="705"/>
            <p14:sldId id="713"/>
            <p14:sldId id="711"/>
            <p14:sldId id="712"/>
            <p14:sldId id="715"/>
            <p14:sldId id="529"/>
            <p14:sldId id="536"/>
            <p14:sldId id="540"/>
            <p14:sldId id="541"/>
            <p14:sldId id="707"/>
            <p14:sldId id="716"/>
            <p14:sldId id="717"/>
            <p14:sldId id="718"/>
            <p14:sldId id="719"/>
            <p14:sldId id="720"/>
            <p14:sldId id="721"/>
            <p14:sldId id="722"/>
            <p14:sldId id="723"/>
            <p14:sldId id="724"/>
            <p14:sldId id="726"/>
            <p14:sldId id="727"/>
            <p14:sldId id="729"/>
            <p14:sldId id="730"/>
            <p14:sldId id="731"/>
            <p14:sldId id="733"/>
            <p14:sldId id="735"/>
            <p14:sldId id="732"/>
            <p14:sldId id="714"/>
            <p14:sldId id="6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5F4"/>
    <a:srgbClr val="FFFFFF"/>
    <a:srgbClr val="CD8555"/>
    <a:srgbClr val="FFCC00"/>
    <a:srgbClr val="FFDB4C"/>
    <a:srgbClr val="F1F1F1"/>
    <a:srgbClr val="4E7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3" autoAdjust="0"/>
    <p:restoredTop sz="87841" autoAdjust="0"/>
  </p:normalViewPr>
  <p:slideViewPr>
    <p:cSldViewPr>
      <p:cViewPr>
        <p:scale>
          <a:sx n="125" d="100"/>
          <a:sy n="125" d="100"/>
        </p:scale>
        <p:origin x="-1362" y="-210"/>
      </p:cViewPr>
      <p:guideLst>
        <p:guide orient="horz" pos="713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D418C-C5FA-421C-B225-31CE4576473E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89A5A-EC86-4DB1-B4B7-3803953AD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21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EC465-F65D-4448-A161-E919D49203A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55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9A5A-EC86-4DB1-B4B7-3803953ADA6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27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9A5A-EC86-4DB1-B4B7-3803953ADA6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15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B213-F0D6-44D3-BCAB-F72CF0D71B3B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67C9-272B-4004-B5BB-8CA560A08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9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B213-F0D6-44D3-BCAB-F72CF0D71B3B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67C9-272B-4004-B5BB-8CA560A08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93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B213-F0D6-44D3-BCAB-F72CF0D71B3B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67C9-272B-4004-B5BB-8CA560A08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64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B213-F0D6-44D3-BCAB-F72CF0D71B3B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67C9-272B-4004-B5BB-8CA560A08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48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B213-F0D6-44D3-BCAB-F72CF0D71B3B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67C9-272B-4004-B5BB-8CA560A08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B213-F0D6-44D3-BCAB-F72CF0D71B3B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67C9-272B-4004-B5BB-8CA560A08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61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B213-F0D6-44D3-BCAB-F72CF0D71B3B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67C9-272B-4004-B5BB-8CA560A08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53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B213-F0D6-44D3-BCAB-F72CF0D71B3B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67C9-272B-4004-B5BB-8CA560A08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45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B213-F0D6-44D3-BCAB-F72CF0D71B3B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67C9-272B-4004-B5BB-8CA560A08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4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B213-F0D6-44D3-BCAB-F72CF0D71B3B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67C9-272B-4004-B5BB-8CA560A08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55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B213-F0D6-44D3-BCAB-F72CF0D71B3B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67C9-272B-4004-B5BB-8CA560A08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72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4B213-F0D6-44D3-BCAB-F72CF0D71B3B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F67C9-272B-4004-B5BB-8CA560A08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1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semrush.com/" TargetMode="External"/><Relationship Id="rId2" Type="http://schemas.openxmlformats.org/officeDocument/2006/relationships/hyperlink" Target="https://serpstat.com/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ru.megaindex.com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webmasters/answer/189077?hl=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usiness.google.co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hrefs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qhysQ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search.google.com/search-console/mobile-friendly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topvisor.ru/?inv=2770" TargetMode="External"/><Relationship Id="rId7" Type="http://schemas.openxmlformats.org/officeDocument/2006/relationships/hyperlink" Target="http://serpstat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obudget.ru/" TargetMode="External"/><Relationship Id="rId5" Type="http://schemas.openxmlformats.org/officeDocument/2006/relationships/hyperlink" Target="http://allpositions.ru/" TargetMode="External"/><Relationship Id="rId4" Type="http://schemas.openxmlformats.org/officeDocument/2006/relationships/hyperlink" Target="http://seolib.ru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lik.cz/vytvoreni-kampane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adwords.google.com/o/KeywordToo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ordstat.yandex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0815" y="627534"/>
            <a:ext cx="7351585" cy="2295255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Website promotion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 10 steps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590" y="4002605"/>
            <a:ext cx="7200850" cy="729385"/>
          </a:xfrm>
        </p:spPr>
        <p:txBody>
          <a:bodyPr anchor="ctr">
            <a:normAutofit/>
          </a:bodyPr>
          <a:lstStyle/>
          <a:p>
            <a:pPr algn="l"/>
            <a:r>
              <a:rPr lang="en-US" sz="3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Eugene </a:t>
            </a:r>
            <a:r>
              <a:rPr lang="en-US" sz="3000" dirty="0" err="1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Letov</a:t>
            </a:r>
            <a:endParaRPr lang="ru-RU" sz="30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076" name="Picture 4" descr="rocke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9192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7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1200151"/>
            <a:ext cx="7715250" cy="339447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52158" y="468756"/>
            <a:ext cx="722011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Right &amp; wrong keywords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37" y="3060550"/>
            <a:ext cx="3660400" cy="15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00" y="1360851"/>
            <a:ext cx="3615900" cy="147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01659" y="1914386"/>
            <a:ext cx="3702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 50% bounce rate</a:t>
            </a:r>
          </a:p>
          <a:p>
            <a:r>
              <a:rPr lang="en-US" dirty="0" smtClean="0"/>
              <a:t>(wrong: online, spelling, professional)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01659" y="3786594"/>
            <a:ext cx="3627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 10</a:t>
            </a:r>
            <a:r>
              <a:rPr lang="en-US" dirty="0"/>
              <a:t>% bounce </a:t>
            </a:r>
            <a:r>
              <a:rPr lang="en-US" dirty="0" smtClean="0"/>
              <a:t>rate</a:t>
            </a:r>
          </a:p>
          <a:p>
            <a:r>
              <a:rPr lang="en-US" dirty="0" smtClean="0"/>
              <a:t>(right: translation agency, * + region)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2158" y="468756"/>
            <a:ext cx="722011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Competitors exploring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89198" y="1553542"/>
            <a:ext cx="7715250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2"/>
              </a:rPr>
              <a:t>serpstat.com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semrush.com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4"/>
              </a:rPr>
              <a:t>ru.megaindex.com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425" y="1626269"/>
            <a:ext cx="4691063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93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2158" y="468756"/>
            <a:ext cx="722011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2. Generate landing pages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89198" y="1553542"/>
            <a:ext cx="7715250" cy="339447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1800" dirty="0"/>
              <a:t>Main page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FF0000"/>
                </a:solidFill>
              </a:rPr>
              <a:t>translation </a:t>
            </a:r>
            <a:r>
              <a:rPr lang="en-US" sz="1800" dirty="0">
                <a:solidFill>
                  <a:srgbClr val="FF0000"/>
                </a:solidFill>
              </a:rPr>
              <a:t>agency, </a:t>
            </a:r>
            <a:r>
              <a:rPr lang="en-US" sz="1800" dirty="0" smtClean="0">
                <a:solidFill>
                  <a:srgbClr val="FF0000"/>
                </a:solidFill>
              </a:rPr>
              <a:t>translation company, translation </a:t>
            </a:r>
            <a:r>
              <a:rPr lang="en-US" sz="1800" dirty="0">
                <a:solidFill>
                  <a:srgbClr val="FF0000"/>
                </a:solidFill>
              </a:rPr>
              <a:t>service + </a:t>
            </a:r>
            <a:r>
              <a:rPr lang="en-US" sz="1800" dirty="0" smtClean="0">
                <a:solidFill>
                  <a:srgbClr val="FF0000"/>
                </a:solidFill>
              </a:rPr>
              <a:t>region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endParaRPr lang="en-US" sz="18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 smtClean="0"/>
              <a:t>Chinese </a:t>
            </a:r>
            <a:r>
              <a:rPr lang="ru-RU" sz="1800" dirty="0" smtClean="0"/>
              <a:t>— </a:t>
            </a:r>
            <a:r>
              <a:rPr lang="en-US" sz="1800" dirty="0" smtClean="0"/>
              <a:t>Spanish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>
                <a:solidFill>
                  <a:srgbClr val="FF0000"/>
                </a:solidFill>
              </a:rPr>
              <a:t>translate from </a:t>
            </a:r>
            <a:r>
              <a:rPr lang="en-US" sz="1800" dirty="0" err="1" smtClean="0">
                <a:solidFill>
                  <a:srgbClr val="FF0000"/>
                </a:solidFill>
              </a:rPr>
              <a:t>chinese</a:t>
            </a:r>
            <a:r>
              <a:rPr lang="en-US" sz="1800" dirty="0" smtClean="0">
                <a:solidFill>
                  <a:srgbClr val="FF0000"/>
                </a:solidFill>
              </a:rPr>
              <a:t> to </a:t>
            </a:r>
            <a:r>
              <a:rPr lang="en-US" sz="1800" dirty="0" err="1" smtClean="0">
                <a:solidFill>
                  <a:srgbClr val="FF0000"/>
                </a:solidFill>
              </a:rPr>
              <a:t>spainsh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uk</a:t>
            </a: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endParaRPr lang="en-US" sz="18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 smtClean="0"/>
              <a:t>English</a:t>
            </a:r>
            <a:r>
              <a:rPr lang="ru-RU" sz="1800" dirty="0" smtClean="0"/>
              <a:t> — </a:t>
            </a:r>
            <a:r>
              <a:rPr lang="en-US" sz="1800" dirty="0" smtClean="0"/>
              <a:t>Russian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перевести с английского на русский </a:t>
            </a:r>
            <a:r>
              <a:rPr lang="ru-RU" sz="1800" dirty="0" err="1" smtClean="0">
                <a:solidFill>
                  <a:srgbClr val="FF0000"/>
                </a:solidFill>
              </a:rPr>
              <a:t>москва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ru-RU" sz="1800" dirty="0" smtClean="0"/>
              <a:t>Русский — Арабский</a:t>
            </a:r>
            <a:br>
              <a:rPr lang="ru-RU" sz="1800" dirty="0" smtClean="0"/>
            </a:br>
            <a:r>
              <a:rPr lang="en-US" sz="1800" dirty="0" err="1">
                <a:solidFill>
                  <a:srgbClr val="FF0000"/>
                </a:solidFill>
              </a:rPr>
              <a:t>Alanya'da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Arapça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Türkiye'de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Rusçadan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tercüme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en-US" sz="18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/>
              <a:t>About us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/>
              <a:t>Contacts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/>
              <a:t>Privacy</a:t>
            </a:r>
            <a:endParaRPr lang="en-US" sz="1800" dirty="0"/>
          </a:p>
          <a:p>
            <a:pPr marL="0" indent="0">
              <a:lnSpc>
                <a:spcPct val="80000"/>
              </a:lnSpc>
              <a:buNone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2158" y="468756"/>
            <a:ext cx="722011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3</a:t>
            </a:r>
            <a:r>
              <a:rPr lang="en-US" dirty="0" smtClean="0"/>
              <a:t>. Create texts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89198" y="1553542"/>
            <a:ext cx="7715250" cy="339447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Texts with keywords!</a:t>
            </a:r>
            <a:endParaRPr lang="ru-RU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Usual natural language </a:t>
            </a:r>
            <a:endParaRPr lang="ru-RU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Includes </a:t>
            </a:r>
            <a:r>
              <a:rPr lang="en-US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toponyms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 synonyms</a:t>
            </a:r>
            <a:r>
              <a:rPr 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ru-RU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Unique </a:t>
            </a:r>
            <a:endParaRPr lang="ru-RU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Paragraphs 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and headers</a:t>
            </a:r>
            <a:endParaRPr lang="ru-RU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Media: photo, video, tables, links</a:t>
            </a:r>
            <a:endParaRPr lang="ru-RU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Call to action</a:t>
            </a:r>
            <a:endParaRPr lang="ru-RU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4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2158" y="468756"/>
            <a:ext cx="722011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Titles with keywords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63638"/>
            <a:ext cx="4622800" cy="1427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96" y="2499742"/>
            <a:ext cx="4160180" cy="2311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2195736" y="1851670"/>
            <a:ext cx="2520280" cy="1728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4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2158" y="468756"/>
            <a:ext cx="722011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4. </a:t>
            </a:r>
            <a:r>
              <a:rPr lang="en-US" dirty="0"/>
              <a:t>How to target to a region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89198" y="1553542"/>
            <a:ext cx="7715250" cy="3394472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Addresses in texts, region in titles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Country TLD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site.cz, site.de, site.es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Local 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subdomain with national language </a:t>
            </a:r>
          </a:p>
          <a:p>
            <a:pPr fontAlgn="base">
              <a:buBlip>
                <a:blip r:embed="rId2"/>
              </a:buBlip>
            </a:pP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For multilingual: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de-DE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hreflang</a:t>
            </a:r>
            <a:r>
              <a:rPr lang="de-DE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="</a:t>
            </a:r>
            <a:r>
              <a:rPr lang="de-DE" sz="2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ru</a:t>
            </a:r>
            <a:r>
              <a:rPr lang="de-DE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“</a:t>
            </a: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de-DE" sz="2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hreflang</a:t>
            </a:r>
            <a:r>
              <a:rPr lang="de-DE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= "es"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How to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fontAlgn="base">
              <a:buBlip>
                <a:blip r:embed="rId2"/>
              </a:buBlip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4"/>
              </a:rPr>
              <a:t>Google </a:t>
            </a: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4"/>
              </a:rPr>
              <a:t>My Business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fontAlgn="base">
              <a:buBlip>
                <a:blip r:embed="rId2"/>
              </a:buBlip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Google Search Console</a:t>
            </a:r>
            <a:endParaRPr lang="de-DE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2158" y="468756"/>
            <a:ext cx="722011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Google Search Console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89198" y="1553542"/>
            <a:ext cx="771525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63638"/>
            <a:ext cx="4385961" cy="319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41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2158" y="468756"/>
            <a:ext cx="722011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dirty="0"/>
              <a:t>How to </a:t>
            </a:r>
            <a:r>
              <a:rPr lang="en-US" dirty="0" smtClean="0"/>
              <a:t>get links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89198" y="1553542"/>
            <a:ext cx="7715250" cy="3394472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Inner links</a:t>
            </a:r>
          </a:p>
          <a:p>
            <a:pPr>
              <a:buBlip>
                <a:blip r:embed="rId2"/>
              </a:buBlip>
            </a:pP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Friends, dealers, suppliers 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Local websites</a:t>
            </a:r>
          </a:p>
          <a:p>
            <a:pPr>
              <a:buBlip>
                <a:blip r:embed="rId2"/>
              </a:buBlip>
            </a:pP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Paid links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Crowd marketing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PBN</a:t>
            </a:r>
          </a:p>
          <a:p>
            <a:pPr>
              <a:buBlip>
                <a:blip r:embed="rId2"/>
              </a:buBlip>
            </a:pP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ahrefs.com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17" y="3075806"/>
            <a:ext cx="4941455" cy="157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2158" y="468756"/>
            <a:ext cx="722011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Crowd marketing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89198" y="1553542"/>
            <a:ext cx="771525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User 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— </a:t>
            </a: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How to translate [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…</a:t>
            </a: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]?</a:t>
            </a:r>
            <a:endParaRPr lang="ru-RU" sz="2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We 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— </a:t>
            </a: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[relevant answer + links]</a:t>
            </a:r>
          </a:p>
          <a:p>
            <a:pPr>
              <a:buBlip>
                <a:blip r:embed="rId2"/>
              </a:buBlip>
            </a:pP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840329"/>
            <a:ext cx="4154656" cy="1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4384" y="2552316"/>
            <a:ext cx="3269959" cy="2311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2845312" y="3147814"/>
            <a:ext cx="2086728" cy="8640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4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2158" y="468756"/>
            <a:ext cx="722011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6</a:t>
            </a:r>
            <a:r>
              <a:rPr lang="en-US" dirty="0" smtClean="0"/>
              <a:t>. User behavior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89198" y="1553542"/>
            <a:ext cx="7715250" cy="3394472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Attention in </a:t>
            </a:r>
            <a:r>
              <a:rPr lang="en-US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SERP</a:t>
            </a:r>
          </a:p>
          <a:p>
            <a:pPr>
              <a:buBlip>
                <a:blip r:embed="rId2"/>
              </a:buBlip>
            </a:pPr>
            <a:r>
              <a:rPr lang="en-US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Increase session duration</a:t>
            </a:r>
            <a:endParaRPr lang="en-US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1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158" y="468756"/>
            <a:ext cx="7220117" cy="857250"/>
          </a:xfrm>
        </p:spPr>
        <p:txBody>
          <a:bodyPr/>
          <a:lstStyle/>
          <a:p>
            <a:pPr algn="l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Why you are here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592" y="1446651"/>
            <a:ext cx="7220118" cy="3060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To:</a:t>
            </a:r>
          </a:p>
          <a:p>
            <a:pPr>
              <a:buBlip>
                <a:blip r:embed="rId2"/>
              </a:buBlip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promote website by yourself</a:t>
            </a:r>
            <a:endParaRPr lang="ru-RU" sz="3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manage your employee or outsourcer </a:t>
            </a:r>
            <a:endParaRPr lang="ru-RU" sz="3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know how to choose an agency</a:t>
            </a:r>
            <a:endParaRPr lang="ru-RU" sz="3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endParaRPr lang="ru-RU" sz="3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9889-925A-4DE5-A0DA-6020A2FC25D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64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2158" y="468756"/>
            <a:ext cx="722011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Attractive snippet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89198" y="1553542"/>
            <a:ext cx="7715250" cy="3394472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Keywords in texts and titles</a:t>
            </a:r>
          </a:p>
          <a:p>
            <a:pPr>
              <a:buBlip>
                <a:blip r:embed="rId2"/>
              </a:buBlip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Markup structured data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643758"/>
            <a:ext cx="3225969" cy="184759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4697" y="2960119"/>
            <a:ext cx="3225969" cy="187204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07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2158" y="468756"/>
            <a:ext cx="722011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Increase session duration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89198" y="1553542"/>
            <a:ext cx="771525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Video, polls, sliders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Service calculator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067694"/>
            <a:ext cx="4204783" cy="279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52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2158" y="468756"/>
            <a:ext cx="722011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7. Commercial checklist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89198" y="1553542"/>
            <a:ext cx="7715250" cy="3394472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Prices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Contact page with addresses and phones</a:t>
            </a:r>
            <a:endParaRPr lang="ru-RU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Names and photos of translators</a:t>
            </a:r>
            <a:endParaRPr lang="ru-RU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Another contact info (skype, </a:t>
            </a:r>
            <a:r>
              <a:rPr lang="en-US" sz="28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whatsapp</a:t>
            </a: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en-US" sz="28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facebook</a:t>
            </a:r>
            <a:r>
              <a:rPr lang="en-US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pPr>
              <a:buBlip>
                <a:blip r:embed="rId2"/>
              </a:buBlip>
            </a:pP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endParaRPr lang="ru-RU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0879" y="4299942"/>
            <a:ext cx="2720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goo.gl/</a:t>
            </a:r>
            <a:r>
              <a:rPr lang="en-US" sz="3200" dirty="0" err="1"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qhysQy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31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2158" y="468756"/>
            <a:ext cx="722011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8</a:t>
            </a:r>
            <a:r>
              <a:rPr lang="en-US" dirty="0" smtClean="0"/>
              <a:t>. </a:t>
            </a:r>
            <a:r>
              <a:rPr lang="en-US" dirty="0"/>
              <a:t>Mobile </a:t>
            </a:r>
            <a:r>
              <a:rPr lang="en-US" dirty="0" smtClean="0"/>
              <a:t>friendly test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89198" y="1553542"/>
            <a:ext cx="771525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2"/>
              </a:rPr>
              <a:t>https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  <a:hlinkClick r:id="rId2"/>
              </a:rPr>
              <a:t>://search.google.com/search-console/mobile-friendly</a:t>
            </a:r>
            <a:r>
              <a:rPr 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marL="0" indent="0">
              <a:buNone/>
            </a:pPr>
            <a:endParaRPr lang="ru-RU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355726"/>
            <a:ext cx="5856695" cy="214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2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2158" y="468756"/>
            <a:ext cx="722011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9. Results checking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89198" y="1553542"/>
            <a:ext cx="7715250" cy="3394472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topvisor.ru</a:t>
            </a:r>
            <a:endParaRPr lang="en-U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4"/>
              </a:rPr>
              <a:t>seolib.ru</a:t>
            </a:r>
            <a:endParaRPr lang="en-U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5"/>
              </a:rPr>
              <a:t>allpositions.ru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6"/>
              </a:rPr>
              <a:t>seobudget.ru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en-US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Seznam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7"/>
              </a:rPr>
              <a:t>serpstat.com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698003"/>
            <a:ext cx="3994691" cy="310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5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2158" y="468756"/>
            <a:ext cx="722011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10. Too hard?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89198" y="1553542"/>
            <a:ext cx="771525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Cons</a:t>
            </a: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very quick</a:t>
            </a:r>
            <a:endParaRPr lang="ru-RU" sz="16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confident users</a:t>
            </a:r>
            <a:endParaRPr lang="ru-RU" sz="16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pay only for clicks</a:t>
            </a:r>
          </a:p>
          <a:p>
            <a:pPr>
              <a:buBlip>
                <a:blip r:embed="rId2"/>
              </a:buBlip>
            </a:pPr>
            <a:r>
              <a:rPr lang="en-U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clear budget</a:t>
            </a:r>
          </a:p>
          <a:p>
            <a:pPr>
              <a:buBlip>
                <a:blip r:embed="rId2"/>
              </a:buBlip>
            </a:pPr>
            <a:r>
              <a:rPr lang="en-U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any country</a:t>
            </a:r>
            <a:endParaRPr lang="ru-RU" sz="16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Pros</a:t>
            </a: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very high competition</a:t>
            </a:r>
          </a:p>
          <a:p>
            <a:pPr>
              <a:buBlip>
                <a:blip r:embed="rId2"/>
              </a:buBlip>
            </a:pP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pay only for clicks</a:t>
            </a: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Blip>
                <a:blip r:embed="rId2"/>
              </a:buBlip>
            </a:pP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Blip>
                <a:blip r:embed="rId2"/>
              </a:buBlip>
            </a:pP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328728"/>
            <a:ext cx="2742572" cy="354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830337" y="1923678"/>
            <a:ext cx="2838007" cy="1291135"/>
          </a:xfrm>
          <a:prstGeom prst="roundRect">
            <a:avLst>
              <a:gd name="adj" fmla="val 45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4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2158" y="468756"/>
            <a:ext cx="722011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How to get cheap and be attractive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89198" y="1553542"/>
            <a:ext cx="7715250" cy="3394472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Relevant keywords in ads’ texts</a:t>
            </a: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Sales, Discount, Bonuses, Free</a:t>
            </a: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Purchase terms</a:t>
            </a:r>
          </a:p>
          <a:p>
            <a:pPr>
              <a:buBlip>
                <a:blip r:embed="rId2"/>
              </a:buBlip>
            </a:pPr>
            <a:r>
              <a:rPr lang="en-U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Numbers</a:t>
            </a: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Punctuation symbols, letters case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en-U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%</a:t>
            </a: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Call to action</a:t>
            </a: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8036" y="2859782"/>
            <a:ext cx="3532436" cy="131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5975" y="1635646"/>
            <a:ext cx="3474045" cy="8197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88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2158" y="468756"/>
            <a:ext cx="722011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Traffic check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89198" y="1553542"/>
            <a:ext cx="771525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563638"/>
            <a:ext cx="6258161" cy="313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59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158" y="468756"/>
            <a:ext cx="8040322" cy="85725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Now, it’s clear, why </a:t>
            </a: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you are here</a:t>
            </a:r>
            <a:endParaRPr 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592" y="1446651"/>
            <a:ext cx="7220118" cy="3060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Let’s:</a:t>
            </a:r>
          </a:p>
          <a:p>
            <a:pPr>
              <a:buBlip>
                <a:blip r:embed="rId2"/>
              </a:buBlip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promote website by </a:t>
            </a:r>
            <a:r>
              <a:rPr lang="en-US" sz="3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youself</a:t>
            </a:r>
            <a:endParaRPr lang="ru-RU" sz="3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control your employee or outsourcer </a:t>
            </a:r>
            <a:endParaRPr lang="ru-RU" sz="3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choose an agency</a:t>
            </a:r>
            <a:endParaRPr lang="ru-RU" sz="3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endParaRPr lang="ru-RU" sz="3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9889-925A-4DE5-A0DA-6020A2FC25D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496" y="483518"/>
            <a:ext cx="6335792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“We </a:t>
            </a: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be </a:t>
            </a:r>
            <a:r>
              <a:rPr lang="en-US" sz="4000">
                <a:latin typeface="Segoe UI" panose="020B0502040204020203" pitchFamily="34" charset="0"/>
                <a:cs typeface="Segoe UI" panose="020B0502040204020203" pitchFamily="34" charset="0"/>
              </a:rPr>
              <a:t>one </a:t>
            </a:r>
            <a:r>
              <a:rPr lang="en-US" sz="4000" smtClean="0">
                <a:latin typeface="Segoe UI" panose="020B0502040204020203" pitchFamily="34" charset="0"/>
                <a:cs typeface="Segoe UI" panose="020B0502040204020203" pitchFamily="34" charset="0"/>
              </a:rPr>
              <a:t>blood, </a:t>
            </a: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thou and </a:t>
            </a:r>
            <a:r>
              <a:rPr lang="en-US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I”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075" y="12495"/>
            <a:ext cx="1925037" cy="51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826634" y="2859782"/>
            <a:ext cx="5833598" cy="414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Eugene </a:t>
            </a:r>
            <a:r>
              <a:rPr lang="en-US" sz="3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Letov</a:t>
            </a: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→ </a:t>
            </a:r>
            <a:r>
              <a:rPr lang="en-US" sz="3000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fb.com/</a:t>
            </a:r>
            <a:r>
              <a:rPr lang="en-US" sz="3000" u="sng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letov.e</a:t>
            </a:r>
            <a:endParaRPr lang="ru-RU" sz="3000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2477" y="1923678"/>
            <a:ext cx="33810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seo</a:t>
            </a:r>
            <a:r>
              <a:rPr lang="ru-RU" sz="4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checklist</a:t>
            </a:r>
            <a:endParaRPr lang="ru-RU" sz="4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Picture 4" descr="download 2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80" y="193815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4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158" y="468756"/>
            <a:ext cx="7220117" cy="857250"/>
          </a:xfrm>
        </p:spPr>
        <p:txBody>
          <a:bodyPr/>
          <a:lstStyle/>
          <a:p>
            <a:pPr algn="l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Why it’s so important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592" y="1446651"/>
            <a:ext cx="7220118" cy="3060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</a:t>
            </a: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50% of traffic from organic search</a:t>
            </a:r>
            <a:endParaRPr lang="ru-RU" sz="3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9889-925A-4DE5-A0DA-6020A2FC25DB}" type="slidenum">
              <a:rPr lang="ru-RU" smtClean="0"/>
              <a:t>3</a:t>
            </a:fld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14" y="3528585"/>
            <a:ext cx="3506470" cy="112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00" y="2188026"/>
            <a:ext cx="3478530" cy="108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55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158" y="468756"/>
            <a:ext cx="7220117" cy="857250"/>
          </a:xfrm>
        </p:spPr>
        <p:txBody>
          <a:bodyPr/>
          <a:lstStyle/>
          <a:p>
            <a:pPr algn="l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So what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592" y="1446651"/>
            <a:ext cx="7220118" cy="30602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9889-925A-4DE5-A0DA-6020A2FC25DB}" type="slidenum">
              <a:rPr lang="ru-RU" smtClean="0"/>
              <a:t>4</a:t>
            </a:fld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337" y="1547813"/>
            <a:ext cx="2136775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92" y="1590675"/>
            <a:ext cx="2170113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42529"/>
            <a:ext cx="2068513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877942" y="4002605"/>
            <a:ext cx="7200850" cy="72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similarweb.com</a:t>
            </a:r>
            <a:endParaRPr lang="ru-RU" sz="2000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158" y="468756"/>
            <a:ext cx="7220117" cy="857250"/>
          </a:xfrm>
        </p:spPr>
        <p:txBody>
          <a:bodyPr/>
          <a:lstStyle/>
          <a:p>
            <a:pPr algn="l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And what about business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592" y="1446651"/>
            <a:ext cx="7220118" cy="3060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SE users are: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very confident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very motivated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free of charge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9889-925A-4DE5-A0DA-6020A2FC25DB}" type="slidenum">
              <a:rPr lang="ru-RU" smtClean="0"/>
              <a:t>5</a:t>
            </a:fld>
            <a:endParaRPr lang="ru-RU"/>
          </a:p>
        </p:txBody>
      </p:sp>
      <p:pic>
        <p:nvPicPr>
          <p:cNvPr id="6146" name="Picture 2" descr="Картинки по запросу google  heat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92111"/>
            <a:ext cx="2450785" cy="328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6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25011" y="256245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AdWords (paid)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016" y="381388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Organic (free of charge)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3026"/>
            <a:ext cx="3278155" cy="324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52158" y="468756"/>
            <a:ext cx="722011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What search engines offer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7992" y="1409526"/>
            <a:ext cx="7713406" cy="33944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31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Cons</a:t>
            </a:r>
            <a:endParaRPr lang="ru-RU" sz="3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3100" dirty="0">
                <a:latin typeface="Segoe UI Light" panose="020B0502040204020203" pitchFamily="34" charset="0"/>
                <a:cs typeface="Segoe UI Light" panose="020B0502040204020203" pitchFamily="34" charset="0"/>
              </a:rPr>
              <a:t>low customer acquisition costs</a:t>
            </a:r>
            <a:endParaRPr lang="ru-RU" sz="3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31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confident users</a:t>
            </a:r>
            <a:endParaRPr lang="ru-RU" sz="3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3100" dirty="0">
                <a:latin typeface="Segoe UI Light" panose="020B0502040204020203" pitchFamily="34" charset="0"/>
                <a:cs typeface="Segoe UI Light" panose="020B0502040204020203" pitchFamily="34" charset="0"/>
              </a:rPr>
              <a:t>a lot of traffic</a:t>
            </a:r>
            <a:endParaRPr lang="ru-RU" sz="3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3100" dirty="0">
                <a:latin typeface="Segoe UI Light" panose="020B0502040204020203" pitchFamily="34" charset="0"/>
                <a:cs typeface="Segoe UI Light" panose="020B0502040204020203" pitchFamily="34" charset="0"/>
              </a:rPr>
              <a:t>long lasting result</a:t>
            </a:r>
          </a:p>
          <a:p>
            <a:pPr marL="0" indent="0">
              <a:buNone/>
            </a:pPr>
            <a:endParaRPr lang="en-US" sz="3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Pros</a:t>
            </a:r>
            <a:endParaRPr lang="ru-RU" sz="3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3000" dirty="0">
                <a:latin typeface="Segoe UI Light" panose="020B0502040204020203" pitchFamily="34" charset="0"/>
                <a:cs typeface="Segoe UI Light" panose="020B0502040204020203" pitchFamily="34" charset="0"/>
              </a:rPr>
              <a:t>high competition</a:t>
            </a:r>
          </a:p>
          <a:p>
            <a:pPr>
              <a:buBlip>
                <a:blip r:embed="rId3"/>
              </a:buBlip>
            </a:pPr>
            <a:r>
              <a:rPr lang="en-US" sz="3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 lot of bouncers</a:t>
            </a:r>
            <a:endParaRPr lang="ru-RU" sz="3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3000" dirty="0">
                <a:latin typeface="Segoe UI Light" panose="020B0502040204020203" pitchFamily="34" charset="0"/>
                <a:cs typeface="Segoe UI Light" panose="020B0502040204020203" pitchFamily="34" charset="0"/>
              </a:rPr>
              <a:t>long time to wait</a:t>
            </a:r>
            <a:endParaRPr lang="ru-RU" sz="3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3000" b="1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can’t understand anything</a:t>
            </a:r>
            <a:endParaRPr lang="ru-RU" b="1" i="1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328728"/>
            <a:ext cx="2742572" cy="354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830337" y="3157506"/>
            <a:ext cx="2838007" cy="1718500"/>
          </a:xfrm>
          <a:prstGeom prst="roundRect">
            <a:avLst>
              <a:gd name="adj" fmla="val 45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2158" y="468756"/>
            <a:ext cx="722011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Organic cons and pros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2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592" y="1481534"/>
            <a:ext cx="8229600" cy="339447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Keywords exploring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Generate landing pages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Create texts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Target a region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Getting links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User behavior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Commercial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Mobile friendly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Results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52158" y="468756"/>
            <a:ext cx="722011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Step by step trying to understand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15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1704" y="1481534"/>
            <a:ext cx="7221488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Google: </a:t>
            </a: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2"/>
              </a:rPr>
              <a:t>adwords.google.com/o/</a:t>
            </a:r>
            <a:r>
              <a:rPr lang="en-US" sz="2000" dirty="0" err="1" smtClean="0">
                <a:latin typeface="Segoe UI Light" panose="020B0502040204020203" pitchFamily="34" charset="0"/>
                <a:cs typeface="Segoe UI Light" panose="020B0502040204020203" pitchFamily="34" charset="0"/>
                <a:hlinkClick r:id="rId2"/>
              </a:rPr>
              <a:t>KeywordTool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Seznam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sklik.cz/</a:t>
            </a: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vytvoreni-kampane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Yandex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4"/>
              </a:rPr>
              <a:t>wordstat.yandex.ru</a:t>
            </a:r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marL="0" indent="0">
              <a:buNone/>
            </a:pPr>
            <a:r>
              <a:rPr lang="en-US" sz="2000" dirty="0" smtClean="0"/>
              <a:t>  </a:t>
            </a:r>
            <a:endParaRPr lang="ru-RU" sz="24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52158" y="468756"/>
            <a:ext cx="722011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1. How </a:t>
            </a:r>
            <a:r>
              <a:rPr lang="en-US" dirty="0"/>
              <a:t>to explore keywords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98345"/>
            <a:ext cx="3235664" cy="1648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19822"/>
            <a:ext cx="3344732" cy="18480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306" y="2895782"/>
            <a:ext cx="2120078" cy="20655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9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</TotalTime>
  <Words>478</Words>
  <Application>Microsoft Office PowerPoint</Application>
  <PresentationFormat>Экран (16:9)</PresentationFormat>
  <Paragraphs>152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Website promotion    in 10 steps</vt:lpstr>
      <vt:lpstr>Why you are here</vt:lpstr>
      <vt:lpstr>Why it’s so important</vt:lpstr>
      <vt:lpstr>So what</vt:lpstr>
      <vt:lpstr>And what about business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Now, it’s clear, why you are here</vt:lpstr>
      <vt:lpstr>“We be one blood, thou and I”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Инструменты веб-продвижения</dc:title>
  <dc:creator>Евгений</dc:creator>
  <cp:lastModifiedBy>Евгений Летов</cp:lastModifiedBy>
  <cp:revision>1059</cp:revision>
  <dcterms:created xsi:type="dcterms:W3CDTF">2015-07-15T08:05:08Z</dcterms:created>
  <dcterms:modified xsi:type="dcterms:W3CDTF">2017-05-27T06:55:57Z</dcterms:modified>
</cp:coreProperties>
</file>