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366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300" d="100"/>
          <a:sy n="300" d="100"/>
        </p:scale>
        <p:origin x="792" y="156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Частота </a:t>
            </a:r>
            <a:r>
              <a:rPr lang="ru-RU" sz="1600" dirty="0"/>
              <a:t>выполнения переводов (ответили: 69)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частота выполнения переводов (ответили: 69)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основное занятие</c:v>
                </c:pt>
                <c:pt idx="1">
                  <c:v>от случая к случаю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Доход в месяц от письменных переводов </a:t>
            </a:r>
            <a:endParaRPr lang="ru-RU" sz="1600" dirty="0" smtClean="0"/>
          </a:p>
          <a:p>
            <a:pPr>
              <a:defRPr/>
            </a:pPr>
            <a:r>
              <a:rPr lang="ru-RU" sz="1600" dirty="0" smtClean="0"/>
              <a:t>(</a:t>
            </a:r>
            <a:r>
              <a:rPr lang="ru-RU" sz="1600" dirty="0"/>
              <a:t>ответили 64, пропустили: 6) 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 в месяц от письменных переводов (ответили 64, пропустили: 6) 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20-40 тыс. руб</c:v>
                </c:pt>
                <c:pt idx="1">
                  <c:v>40-60 тыс. руб</c:v>
                </c:pt>
                <c:pt idx="2">
                  <c:v>60-80 тыс. руб</c:v>
                </c:pt>
                <c:pt idx="3">
                  <c:v>80-100 тыс. руб</c:v>
                </c:pt>
                <c:pt idx="4">
                  <c:v>100-120 тыс. руб.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</c:v>
                </c:pt>
                <c:pt idx="1">
                  <c:v>12</c:v>
                </c:pt>
                <c:pt idx="2">
                  <c:v>1</c:v>
                </c:pt>
                <c:pt idx="3">
                  <c:v>4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/>
            </a:pPr>
            <a:endParaRPr lang="ru-RU"/>
          </a:p>
        </c:txPr>
      </c:legendEntry>
      <c:layout>
        <c:manualLayout>
          <c:xMode val="edge"/>
          <c:yMode val="edge"/>
          <c:x val="0.64714926390533833"/>
          <c:y val="0.22445683118542384"/>
          <c:w val="0.3398391342537761"/>
          <c:h val="0.775543168814576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Доход от устных переводов в месяц </a:t>
            </a:r>
          </a:p>
          <a:p>
            <a:pPr>
              <a:defRPr/>
            </a:pPr>
            <a:r>
              <a:rPr lang="ru-RU" sz="1600" dirty="0"/>
              <a:t>(ответили 36, пропустили 34)</a:t>
            </a:r>
          </a:p>
        </c:rich>
      </c:tx>
      <c:layout>
        <c:manualLayout>
          <c:xMode val="edge"/>
          <c:yMode val="edge"/>
          <c:x val="0.13569279318284336"/>
          <c:y val="2.5064866031251479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Какой доход в месяц вы получаете от устных переводов (ответили 36, пропустили 34)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20-40 тыс. руб</c:v>
                </c:pt>
                <c:pt idx="1">
                  <c:v>40-60 тыс. руб</c:v>
                </c:pt>
                <c:pt idx="2">
                  <c:v>60-80 тыс. руб</c:v>
                </c:pt>
                <c:pt idx="3">
                  <c:v>100-120 тыс. руб</c:v>
                </c:pt>
                <c:pt idx="4">
                  <c:v>120-150 тыс. руб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26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Языковые пары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Языковые пары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РУС-АНГЛ</c:v>
                </c:pt>
                <c:pt idx="1">
                  <c:v>РУС-ФР</c:v>
                </c:pt>
                <c:pt idx="2">
                  <c:v>РУС-НЕМ</c:v>
                </c:pt>
                <c:pt idx="3">
                  <c:v>РУС-ИТ</c:v>
                </c:pt>
                <c:pt idx="4">
                  <c:v>РУС-КИТ</c:v>
                </c:pt>
                <c:pt idx="5">
                  <c:v>РУС-ИСП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57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Прямые заказчики Vs бюро переводов </a:t>
            </a:r>
          </a:p>
        </c:rich>
      </c:tx>
      <c:layout>
        <c:manualLayout>
          <c:xMode val="edge"/>
          <c:yMode val="edge"/>
          <c:x val="0.13075263893786368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Прямые заказчики Vs бюро переводов 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в основном с конечными заказчиками</c:v>
                </c:pt>
                <c:pt idx="1">
                  <c:v>смешанно</c:v>
                </c:pt>
                <c:pt idx="2">
                  <c:v>в основном с бюро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</c:v>
                </c:pt>
                <c:pt idx="1">
                  <c:v>22</c:v>
                </c:pt>
                <c:pt idx="2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928316354050548"/>
          <c:y val="0.29299387461810583"/>
          <c:w val="0.38821680188316521"/>
          <c:h val="0.38393494231387681"/>
        </c:manualLayout>
      </c:layout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География сотрудничества </a:t>
            </a:r>
          </a:p>
          <a:p>
            <a:pPr>
              <a:defRPr/>
            </a:pPr>
            <a:r>
              <a:rPr lang="ru-RU"/>
              <a:t>(70 ответов)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География сотрудничества (70 ответов)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Российские заказчики</c:v>
                </c:pt>
                <c:pt idx="1">
                  <c:v>Зарубежные заказчики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57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DC1F7-161F-41A6-B451-B6B882CEC06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FD1BC-76BA-463F-A67F-A35583D20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867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FD1BC-76BA-463F-A67F-A35583D202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933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FD1BC-76BA-463F-A67F-A35583D20234}" type="slidenum">
              <a:rPr lang="ru-RU" smtClean="0"/>
              <a:t>2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484255"/>
              </p:ext>
            </p:extLst>
          </p:nvPr>
        </p:nvGraphicFramePr>
        <p:xfrm>
          <a:off x="950565" y="7484392"/>
          <a:ext cx="4392488" cy="1039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 20 тыс. до 40 тыс. </a:t>
                      </a:r>
                      <a:r>
                        <a:rPr lang="ru-RU" sz="1200" dirty="0" err="1">
                          <a:effectLst/>
                        </a:rPr>
                        <a:t>руб</a:t>
                      </a:r>
                      <a:r>
                        <a:rPr lang="ru-RU" sz="1200" dirty="0">
                          <a:effectLst/>
                        </a:rPr>
                        <a:t> – 56%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 40 тыс. до 60 тыс. </a:t>
                      </a:r>
                      <a:r>
                        <a:rPr lang="ru-RU" sz="1200" dirty="0" err="1">
                          <a:effectLst/>
                        </a:rPr>
                        <a:t>руб</a:t>
                      </a:r>
                      <a:r>
                        <a:rPr lang="ru-RU" sz="1200" dirty="0">
                          <a:effectLst/>
                        </a:rPr>
                        <a:t> – 19%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 60 тыс. до 80 тыс. </a:t>
                      </a:r>
                      <a:r>
                        <a:rPr lang="ru-RU" sz="1200" dirty="0" err="1">
                          <a:effectLst/>
                        </a:rPr>
                        <a:t>руб</a:t>
                      </a:r>
                      <a:r>
                        <a:rPr lang="ru-RU" sz="1200" dirty="0">
                          <a:effectLst/>
                        </a:rPr>
                        <a:t> – 2%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 80 тыс. до 100 тыс. </a:t>
                      </a:r>
                      <a:r>
                        <a:rPr lang="ru-RU" sz="1200" dirty="0" err="1">
                          <a:effectLst/>
                        </a:rPr>
                        <a:t>руб</a:t>
                      </a:r>
                      <a:r>
                        <a:rPr lang="ru-RU" sz="1200" dirty="0">
                          <a:effectLst/>
                        </a:rPr>
                        <a:t> – 6%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 100 тыс. до 120 тыс. руб. -17%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450" y="6449939"/>
            <a:ext cx="4439549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частота выполнения переводов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мое основное занятие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74%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 случая к случаю:26%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Какой доход в месяц вы получаете от письменных переводов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(ответили 64, пропустили: 6)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394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Какой доход в месяц вы получаете от устных переводов (ответили 36, пропустили 34)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FD1BC-76BA-463F-A67F-A35583D202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95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FD1BC-76BA-463F-A67F-A35583D2023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686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Уровень оплаты труда переводчиков БП</a:t>
            </a:r>
            <a:br>
              <a:rPr lang="ru-RU" sz="2800" b="1" dirty="0">
                <a:solidFill>
                  <a:srgbClr val="00B050"/>
                </a:solidFill>
              </a:rPr>
            </a:br>
            <a:r>
              <a:rPr lang="ru-RU" sz="2800" b="1" dirty="0">
                <a:solidFill>
                  <a:srgbClr val="00B050"/>
                </a:solidFill>
              </a:rPr>
              <a:t>Опрос участников </a:t>
            </a:r>
            <a:r>
              <a:rPr lang="en-US" sz="2800" b="1" dirty="0">
                <a:solidFill>
                  <a:srgbClr val="00B050"/>
                </a:solidFill>
                <a:latin typeface="Wide Latin" panose="020A0A07050505020404" pitchFamily="18" charset="0"/>
              </a:rPr>
              <a:t>TFR</a:t>
            </a:r>
            <a:r>
              <a:rPr lang="ru-RU" sz="2800" b="1" dirty="0">
                <a:solidFill>
                  <a:srgbClr val="00B050"/>
                </a:solidFill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2016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70 </a:t>
            </a:r>
            <a:r>
              <a:rPr lang="ru-RU" sz="4000" dirty="0"/>
              <a:t>респондентов</a:t>
            </a:r>
          </a:p>
          <a:p>
            <a:pPr marL="0" indent="0" algn="ctr">
              <a:buNone/>
            </a:pPr>
            <a:r>
              <a:rPr lang="ru-RU" sz="4000" dirty="0"/>
              <a:t>6 вопросов</a:t>
            </a:r>
          </a:p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endParaRPr lang="ru-RU" sz="4000" dirty="0"/>
          </a:p>
          <a:p>
            <a:pPr marL="0" indent="0" algn="ctr">
              <a:buNone/>
            </a:pPr>
            <a:r>
              <a:rPr lang="ru-RU" sz="4000" dirty="0" smtClean="0"/>
              <a:t>июнь </a:t>
            </a:r>
            <a:r>
              <a:rPr lang="ru-RU" sz="4000" dirty="0"/>
              <a:t>2016</a:t>
            </a:r>
          </a:p>
          <a:p>
            <a:pPr marL="0" indent="0" algn="ctr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4719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94015154"/>
              </p:ext>
            </p:extLst>
          </p:nvPr>
        </p:nvGraphicFramePr>
        <p:xfrm>
          <a:off x="1187624" y="332656"/>
          <a:ext cx="36004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571998048"/>
              </p:ext>
            </p:extLst>
          </p:nvPr>
        </p:nvGraphicFramePr>
        <p:xfrm>
          <a:off x="2771800" y="2564904"/>
          <a:ext cx="585631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6977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104553479"/>
              </p:ext>
            </p:extLst>
          </p:nvPr>
        </p:nvGraphicFramePr>
        <p:xfrm>
          <a:off x="395536" y="404664"/>
          <a:ext cx="482453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926999523"/>
              </p:ext>
            </p:extLst>
          </p:nvPr>
        </p:nvGraphicFramePr>
        <p:xfrm>
          <a:off x="4716016" y="3861048"/>
          <a:ext cx="4176464" cy="2608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2948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96779173"/>
              </p:ext>
            </p:extLst>
          </p:nvPr>
        </p:nvGraphicFramePr>
        <p:xfrm>
          <a:off x="323528" y="260648"/>
          <a:ext cx="5424264" cy="2968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06315358"/>
              </p:ext>
            </p:extLst>
          </p:nvPr>
        </p:nvGraphicFramePr>
        <p:xfrm>
          <a:off x="3995936" y="3789040"/>
          <a:ext cx="4272136" cy="2176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6030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170</Words>
  <Application>Microsoft Office PowerPoint</Application>
  <PresentationFormat>Экран (4:3)</PresentationFormat>
  <Paragraphs>31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Уровень оплаты труда переводчиков БП Опрос участников TFR 2016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Хасанова Ирина Абдулряшидовна</dc:creator>
  <cp:lastModifiedBy>Попова Татьяна Викторовна</cp:lastModifiedBy>
  <cp:revision>11</cp:revision>
  <cp:lastPrinted>2016-06-23T13:21:53Z</cp:lastPrinted>
  <dcterms:created xsi:type="dcterms:W3CDTF">2016-06-17T06:39:40Z</dcterms:created>
  <dcterms:modified xsi:type="dcterms:W3CDTF">2016-06-23T13:39:01Z</dcterms:modified>
</cp:coreProperties>
</file>