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9" r:id="rId2"/>
    <p:sldId id="256" r:id="rId3"/>
    <p:sldId id="257" r:id="rId4"/>
    <p:sldId id="258" r:id="rId5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200" d="100"/>
          <a:sy n="200" d="100"/>
        </p:scale>
        <p:origin x="366" y="13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300" d="100"/>
          <a:sy n="300" d="100"/>
        </p:scale>
        <p:origin x="792" y="156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600" dirty="0" smtClean="0"/>
              <a:t>Частота </a:t>
            </a:r>
            <a:r>
              <a:rPr lang="ru-RU" sz="1600" dirty="0"/>
              <a:t>выполнения переводов (ответили: 69)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частота выполнения переводов (ответили: 69)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основное занятие</c:v>
                </c:pt>
                <c:pt idx="1">
                  <c:v>от случая к случаю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51</c:v>
                </c:pt>
                <c:pt idx="1">
                  <c:v>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/>
      <c:overlay val="0"/>
    </c:legend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2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600" dirty="0"/>
              <a:t>Доход в месяц от письменных переводов </a:t>
            </a:r>
            <a:endParaRPr lang="ru-RU" sz="1600" dirty="0" smtClean="0"/>
          </a:p>
          <a:p>
            <a:pPr>
              <a:defRPr/>
            </a:pPr>
            <a:r>
              <a:rPr lang="ru-RU" sz="1600" dirty="0" smtClean="0"/>
              <a:t>(</a:t>
            </a:r>
            <a:r>
              <a:rPr lang="ru-RU" sz="1600" dirty="0"/>
              <a:t>ответили 64, пропустили: 6) 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 в месяц от письменных переводов (ответили 64, пропустили: 6) 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20-40 тыс. руб</c:v>
                </c:pt>
                <c:pt idx="1">
                  <c:v>40-60 тыс. руб</c:v>
                </c:pt>
                <c:pt idx="2">
                  <c:v>60-80 тыс. руб</c:v>
                </c:pt>
                <c:pt idx="3">
                  <c:v>80-100 тыс. руб</c:v>
                </c:pt>
                <c:pt idx="4">
                  <c:v>100-120 тыс. руб.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36</c:v>
                </c:pt>
                <c:pt idx="1">
                  <c:v>12</c:v>
                </c:pt>
                <c:pt idx="2">
                  <c:v>1</c:v>
                </c:pt>
                <c:pt idx="3">
                  <c:v>4</c:v>
                </c:pt>
                <c:pt idx="4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 sz="10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00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000"/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000"/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000"/>
            </a:pPr>
            <a:endParaRPr lang="ru-RU"/>
          </a:p>
        </c:txPr>
      </c:legendEntry>
      <c:layout>
        <c:manualLayout>
          <c:xMode val="edge"/>
          <c:yMode val="edge"/>
          <c:x val="0.64714926390533833"/>
          <c:y val="0.22445683118542384"/>
          <c:w val="0.3398391342537761"/>
          <c:h val="0.7755431688145761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600" dirty="0"/>
              <a:t>Доход от устных переводов в месяц </a:t>
            </a:r>
          </a:p>
          <a:p>
            <a:pPr>
              <a:defRPr/>
            </a:pPr>
            <a:r>
              <a:rPr lang="ru-RU" sz="1600" dirty="0"/>
              <a:t>(ответили 36, пропустили 34)</a:t>
            </a:r>
          </a:p>
        </c:rich>
      </c:tx>
      <c:layout>
        <c:manualLayout>
          <c:xMode val="edge"/>
          <c:yMode val="edge"/>
          <c:x val="0.13569279318284336"/>
          <c:y val="2.5064866031251479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Какой доход в месяц вы получаете от устных переводов (ответили 36, пропустили 34)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20-40 тыс. руб</c:v>
                </c:pt>
                <c:pt idx="1">
                  <c:v>40-60 тыс. руб</c:v>
                </c:pt>
                <c:pt idx="2">
                  <c:v>60-80 тыс. руб</c:v>
                </c:pt>
                <c:pt idx="3">
                  <c:v>100-120 тыс. руб</c:v>
                </c:pt>
                <c:pt idx="4">
                  <c:v>120-150 тыс. руб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26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  <c:pt idx="4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6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600" dirty="0"/>
              <a:t>Языковые пары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Языковые пары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РУС-АНГЛ</c:v>
                </c:pt>
                <c:pt idx="1">
                  <c:v>РУС-ФР</c:v>
                </c:pt>
                <c:pt idx="2">
                  <c:v>РУС-НЕМ</c:v>
                </c:pt>
                <c:pt idx="3">
                  <c:v>РУС-ИТ</c:v>
                </c:pt>
                <c:pt idx="4">
                  <c:v>РУС-КИТ</c:v>
                </c:pt>
                <c:pt idx="5">
                  <c:v>РУС-ИСП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57</c:v>
                </c:pt>
                <c:pt idx="1">
                  <c:v>2</c:v>
                </c:pt>
                <c:pt idx="2">
                  <c:v>4</c:v>
                </c:pt>
                <c:pt idx="3">
                  <c:v>3</c:v>
                </c:pt>
                <c:pt idx="4">
                  <c:v>3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2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Прямые заказчики Vs бюро переводов </a:t>
            </a:r>
          </a:p>
        </c:rich>
      </c:tx>
      <c:layout>
        <c:manualLayout>
          <c:xMode val="edge"/>
          <c:yMode val="edge"/>
          <c:x val="0.13075263893786368"/>
          <c:y val="0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Прямые заказчики Vs бюро переводов 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в основном с конечными заказчиками</c:v>
                </c:pt>
                <c:pt idx="1">
                  <c:v>смешанно</c:v>
                </c:pt>
                <c:pt idx="2">
                  <c:v>в основном с бюро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19</c:v>
                </c:pt>
                <c:pt idx="1">
                  <c:v>22</c:v>
                </c:pt>
                <c:pt idx="2">
                  <c:v>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9928316354050548"/>
          <c:y val="0.29299387461810583"/>
          <c:w val="0.38821680188316521"/>
          <c:h val="0.38393494231387681"/>
        </c:manualLayout>
      </c:layout>
      <c:overlay val="0"/>
    </c:legend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6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География сотрудничества </a:t>
            </a:r>
          </a:p>
          <a:p>
            <a:pPr>
              <a:defRPr/>
            </a:pPr>
            <a:r>
              <a:rPr lang="ru-RU"/>
              <a:t>(70 ответов)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География сотрудничества (70 ответов)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Российские заказчики</c:v>
                </c:pt>
                <c:pt idx="1">
                  <c:v>Зарубежные заказчики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57</c:v>
                </c:pt>
                <c:pt idx="1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2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FDC1F7-161F-41A6-B451-B6B882CEC06D}" type="datetimeFigureOut">
              <a:rPr lang="ru-RU" smtClean="0"/>
              <a:t>23.06.2016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CFD1BC-76BA-463F-A67F-A35583D202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6867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FD1BC-76BA-463F-A67F-A35583D2023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09335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FD1BC-76BA-463F-A67F-A35583D20234}" type="slidenum">
              <a:rPr lang="ru-RU" smtClean="0"/>
              <a:t>2</a:t>
            </a:fld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7484255"/>
              </p:ext>
            </p:extLst>
          </p:nvPr>
        </p:nvGraphicFramePr>
        <p:xfrm>
          <a:off x="950565" y="7484392"/>
          <a:ext cx="4392488" cy="10392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92488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От 20 тыс. до 40 тыс. </a:t>
                      </a:r>
                      <a:r>
                        <a:rPr lang="ru-RU" sz="1200" dirty="0" err="1">
                          <a:effectLst/>
                        </a:rPr>
                        <a:t>руб</a:t>
                      </a:r>
                      <a:r>
                        <a:rPr lang="ru-RU" sz="1200" dirty="0">
                          <a:effectLst/>
                        </a:rPr>
                        <a:t> – 56%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От 40 тыс. до 60 тыс. </a:t>
                      </a:r>
                      <a:r>
                        <a:rPr lang="ru-RU" sz="1200" dirty="0" err="1">
                          <a:effectLst/>
                        </a:rPr>
                        <a:t>руб</a:t>
                      </a:r>
                      <a:r>
                        <a:rPr lang="ru-RU" sz="1200" dirty="0">
                          <a:effectLst/>
                        </a:rPr>
                        <a:t> – 19%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От 60 тыс. до 80 тыс. </a:t>
                      </a:r>
                      <a:r>
                        <a:rPr lang="ru-RU" sz="1200" dirty="0" err="1">
                          <a:effectLst/>
                        </a:rPr>
                        <a:t>руб</a:t>
                      </a:r>
                      <a:r>
                        <a:rPr lang="ru-RU" sz="1200" dirty="0">
                          <a:effectLst/>
                        </a:rPr>
                        <a:t> – 2%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От 80 тыс. до 100 тыс. </a:t>
                      </a:r>
                      <a:r>
                        <a:rPr lang="ru-RU" sz="1200" dirty="0" err="1">
                          <a:effectLst/>
                        </a:rPr>
                        <a:t>руб</a:t>
                      </a:r>
                      <a:r>
                        <a:rPr lang="ru-RU" sz="1200" dirty="0">
                          <a:effectLst/>
                        </a:rPr>
                        <a:t> – 6%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От 100 тыс. до 120 тыс. руб. -17%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6449939"/>
            <a:ext cx="4439549" cy="10002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частота выполнения переводов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мое основное занятие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74%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от случая к случаю:26%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Какой доход в месяц вы получаете от письменных переводов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(ответили 64, пропустили: 6)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6394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Какой доход в месяц вы получаете от устных переводов (ответили 36, пропустили 34)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FD1BC-76BA-463F-A67F-A35583D20234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5951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FD1BC-76BA-463F-A67F-A35583D20234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96864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23.06.2016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23.06.2016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>
                <a:solidFill>
                  <a:srgbClr val="00B050"/>
                </a:solidFill>
              </a:rPr>
              <a:t>Уровень оплаты труда переводчиков БП</a:t>
            </a:r>
            <a:br>
              <a:rPr lang="ru-RU" sz="2800" b="1" dirty="0">
                <a:solidFill>
                  <a:srgbClr val="00B050"/>
                </a:solidFill>
              </a:rPr>
            </a:br>
            <a:r>
              <a:rPr lang="ru-RU" sz="2800" b="1" dirty="0">
                <a:solidFill>
                  <a:srgbClr val="00B050"/>
                </a:solidFill>
              </a:rPr>
              <a:t>Опрос участников </a:t>
            </a:r>
            <a:r>
              <a:rPr lang="en-US" sz="2800" b="1" dirty="0">
                <a:solidFill>
                  <a:srgbClr val="00B050"/>
                </a:solidFill>
                <a:latin typeface="Wide Latin" panose="020A0A07050505020404" pitchFamily="18" charset="0"/>
              </a:rPr>
              <a:t>TFR</a:t>
            </a:r>
            <a:r>
              <a:rPr lang="ru-RU" sz="2800" b="1" dirty="0">
                <a:solidFill>
                  <a:srgbClr val="00B050"/>
                </a:solidFill>
              </a:rPr>
              <a:t> </a:t>
            </a:r>
            <a:r>
              <a:rPr lang="ru-RU" sz="2800" b="1" dirty="0" smtClean="0">
                <a:solidFill>
                  <a:srgbClr val="00B050"/>
                </a:solidFill>
              </a:rPr>
              <a:t>2016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ru-RU" sz="4000" dirty="0" smtClean="0"/>
          </a:p>
          <a:p>
            <a:pPr marL="0" indent="0" algn="ctr">
              <a:buNone/>
            </a:pPr>
            <a:r>
              <a:rPr lang="ru-RU" sz="4000" dirty="0" smtClean="0"/>
              <a:t>70 </a:t>
            </a:r>
            <a:r>
              <a:rPr lang="ru-RU" sz="4000" dirty="0"/>
              <a:t>респондентов</a:t>
            </a:r>
          </a:p>
          <a:p>
            <a:pPr marL="0" indent="0" algn="ctr">
              <a:buNone/>
            </a:pPr>
            <a:r>
              <a:rPr lang="ru-RU" sz="4000" dirty="0"/>
              <a:t>6 вопросов</a:t>
            </a:r>
          </a:p>
          <a:p>
            <a:pPr marL="0" indent="0" algn="ctr">
              <a:buNone/>
            </a:pPr>
            <a:endParaRPr lang="ru-RU" sz="4000" dirty="0" smtClean="0"/>
          </a:p>
          <a:p>
            <a:pPr marL="0" indent="0" algn="ctr">
              <a:buNone/>
            </a:pPr>
            <a:endParaRPr lang="ru-RU" sz="4000" dirty="0"/>
          </a:p>
          <a:p>
            <a:pPr marL="0" indent="0" algn="ctr">
              <a:buNone/>
            </a:pPr>
            <a:r>
              <a:rPr lang="ru-RU" sz="4000" dirty="0" smtClean="0"/>
              <a:t>июнь </a:t>
            </a:r>
            <a:r>
              <a:rPr lang="ru-RU" sz="4000" dirty="0"/>
              <a:t>2016</a:t>
            </a:r>
          </a:p>
          <a:p>
            <a:pPr marL="0" indent="0" algn="ctr">
              <a:buNone/>
            </a:pP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547191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194015154"/>
              </p:ext>
            </p:extLst>
          </p:nvPr>
        </p:nvGraphicFramePr>
        <p:xfrm>
          <a:off x="1187624" y="332656"/>
          <a:ext cx="3600400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571998048"/>
              </p:ext>
            </p:extLst>
          </p:nvPr>
        </p:nvGraphicFramePr>
        <p:xfrm>
          <a:off x="2771800" y="2564904"/>
          <a:ext cx="5856312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069775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104553479"/>
              </p:ext>
            </p:extLst>
          </p:nvPr>
        </p:nvGraphicFramePr>
        <p:xfrm>
          <a:off x="395536" y="404664"/>
          <a:ext cx="4824536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926999523"/>
              </p:ext>
            </p:extLst>
          </p:nvPr>
        </p:nvGraphicFramePr>
        <p:xfrm>
          <a:off x="4716016" y="3861048"/>
          <a:ext cx="4176464" cy="26080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629483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796779173"/>
              </p:ext>
            </p:extLst>
          </p:nvPr>
        </p:nvGraphicFramePr>
        <p:xfrm>
          <a:off x="323528" y="260648"/>
          <a:ext cx="5424264" cy="29681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806315358"/>
              </p:ext>
            </p:extLst>
          </p:nvPr>
        </p:nvGraphicFramePr>
        <p:xfrm>
          <a:off x="3995936" y="3789040"/>
          <a:ext cx="4272136" cy="2176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7260308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170</Words>
  <Application>Microsoft Office PowerPoint</Application>
  <PresentationFormat>Экран (4:3)</PresentationFormat>
  <Paragraphs>31</Paragraphs>
  <Slides>4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Уровень оплаты труда переводчиков БП Опрос участников TFR 2016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Хасанова Ирина Абдулряшидовна</dc:creator>
  <cp:lastModifiedBy>Попова Татьяна Викторовна</cp:lastModifiedBy>
  <cp:revision>11</cp:revision>
  <cp:lastPrinted>2016-06-23T13:21:53Z</cp:lastPrinted>
  <dcterms:created xsi:type="dcterms:W3CDTF">2016-06-17T06:39:40Z</dcterms:created>
  <dcterms:modified xsi:type="dcterms:W3CDTF">2016-06-23T13:39:01Z</dcterms:modified>
</cp:coreProperties>
</file>