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2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Кол-во сотрудников на предприятии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сотрудников на предприятии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&lt;100 </c:v>
                </c:pt>
                <c:pt idx="1">
                  <c:v>100-200</c:v>
                </c:pt>
                <c:pt idx="2">
                  <c:v>201-600</c:v>
                </c:pt>
                <c:pt idx="3">
                  <c:v>601-1000</c:v>
                </c:pt>
                <c:pt idx="4">
                  <c:v>1000-5000</c:v>
                </c:pt>
                <c:pt idx="5">
                  <c:v>5000-10000</c:v>
                </c:pt>
                <c:pt idx="6">
                  <c:v>&gt;10000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2">
                  <c:v>8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службы переводов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от 1 до 5</c:v>
                </c:pt>
                <c:pt idx="1">
                  <c:v>от 5 до 10</c:v>
                </c:pt>
                <c:pt idx="2">
                  <c:v>от 10 до 15</c:v>
                </c:pt>
                <c:pt idx="3">
                  <c:v>от 15 до 25</c:v>
                </c:pt>
                <c:pt idx="4">
                  <c:v>от 25 до 50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 письменного переводчика*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от 20 до 40 тыс. руб</c:v>
                </c:pt>
                <c:pt idx="1">
                  <c:v>от 40 до 60 тыс. руб</c:v>
                </c:pt>
                <c:pt idx="2">
                  <c:v>от 60 до 80 тыс.руб</c:v>
                </c:pt>
                <c:pt idx="3">
                  <c:v>от 80 до 100 тыс.руб</c:v>
                </c:pt>
                <c:pt idx="4">
                  <c:v>от 100 до 120 тыс. руб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99158235783782"/>
          <c:y val="0.34827046536139766"/>
          <c:w val="0.35800841764216212"/>
          <c:h val="0.65172953463860228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 устного и письменного переводчика*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от 20 до 40 тыс. руб</c:v>
                </c:pt>
                <c:pt idx="1">
                  <c:v>от 40 до 60 тыс. руб</c:v>
                </c:pt>
                <c:pt idx="2">
                  <c:v>от 60 до 80 тыс.руб</c:v>
                </c:pt>
                <c:pt idx="3">
                  <c:v>от 100 до 120 тыс.руб</c:v>
                </c:pt>
                <c:pt idx="4">
                  <c:v>от 150 до 180 тыс.руб</c:v>
                </c:pt>
                <c:pt idx="5">
                  <c:v>от 180 до 200 тыс.руб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</c:v>
                </c:pt>
                <c:pt idx="1">
                  <c:v>6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переводчиков в других отделах*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Индексация зарплат переводчиков в 2016 году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переводов в год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 1 тыс.стр.</c:v>
                </c:pt>
                <c:pt idx="1">
                  <c:v>от 1 тыс. до 10 тыс. стр</c:v>
                </c:pt>
                <c:pt idx="2">
                  <c:v>более 10 тыс.стр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8655786157958258"/>
          <c:y val="0.23423204418095753"/>
          <c:w val="0.51344213842041742"/>
          <c:h val="0.708451296403316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05927-5518-4479-B98A-CA480142EB6B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E65EC-FA75-4957-8970-ED6F369ED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7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3 респондента не ответили на вопрос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65EC-FA75-4957-8970-ED6F369ED4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6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ru-RU" dirty="0" smtClean="0"/>
              <a:t>Вопрос пропустили 2 респондента</a:t>
            </a:r>
          </a:p>
          <a:p>
            <a:pPr marL="171450" indent="-171450">
              <a:buFont typeface="Arial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65EC-FA75-4957-8970-ED6F369ED4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62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19C892-910E-4655-A229-630E87816DCC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6196F4-B7F2-4DDF-BEAB-E9E64198C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ru-RU" sz="2200" b="1" dirty="0" smtClean="0">
                <a:solidFill>
                  <a:srgbClr val="00B050"/>
                </a:solidFill>
              </a:rPr>
              <a:t>Уровень </a:t>
            </a:r>
            <a:r>
              <a:rPr lang="ru-RU" sz="2200" b="1" dirty="0">
                <a:solidFill>
                  <a:srgbClr val="00B050"/>
                </a:solidFill>
              </a:rPr>
              <a:t>оплаты труда штатных переводчиков на предприятиях </a:t>
            </a:r>
            <a:r>
              <a:rPr lang="ru-RU" sz="2200" b="1" dirty="0" smtClean="0">
                <a:solidFill>
                  <a:srgbClr val="00B050"/>
                </a:solidFill>
              </a:rPr>
              <a:t/>
            </a:r>
            <a:br>
              <a:rPr lang="ru-RU" sz="2200" b="1" dirty="0" smtClean="0">
                <a:solidFill>
                  <a:srgbClr val="00B050"/>
                </a:solidFill>
              </a:rPr>
            </a:br>
            <a:r>
              <a:rPr lang="ru-RU" sz="2200" b="1" dirty="0" smtClean="0">
                <a:solidFill>
                  <a:srgbClr val="00B050"/>
                </a:solidFill>
              </a:rPr>
              <a:t>Опрос </a:t>
            </a:r>
            <a:r>
              <a:rPr lang="ru-RU" sz="2200" b="1" dirty="0" smtClean="0">
                <a:solidFill>
                  <a:srgbClr val="00B050"/>
                </a:solidFill>
              </a:rPr>
              <a:t>участников </a:t>
            </a:r>
            <a:r>
              <a:rPr lang="en-US" sz="2200" b="1" dirty="0">
                <a:solidFill>
                  <a:srgbClr val="00B050"/>
                </a:solidFill>
                <a:latin typeface="Wide Latin" panose="020A0A07050505020404" pitchFamily="18" charset="0"/>
              </a:rPr>
              <a:t>TFR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</a:rPr>
              <a:t>2016 </a:t>
            </a:r>
            <a:r>
              <a:rPr lang="ru-RU" sz="2200" b="1" dirty="0" smtClean="0">
                <a:solidFill>
                  <a:srgbClr val="00B050"/>
                </a:solidFill>
              </a:rPr>
              <a:t>(</a:t>
            </a:r>
            <a:r>
              <a:rPr lang="ru-RU" sz="2200" b="1" dirty="0" smtClean="0">
                <a:solidFill>
                  <a:srgbClr val="00B050"/>
                </a:solidFill>
              </a:rPr>
              <a:t>1-13 июня 2016</a:t>
            </a:r>
            <a:r>
              <a:rPr lang="ru-RU" sz="2200" b="1" dirty="0" smtClean="0">
                <a:solidFill>
                  <a:schemeClr val="accent1"/>
                </a:solidFill>
              </a:rPr>
              <a:t>)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38 респондентов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10 вопросов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47% - Москва и Петербург, </a:t>
            </a:r>
          </a:p>
          <a:p>
            <a:pPr marL="263525" indent="0">
              <a:buNone/>
            </a:pPr>
            <a:r>
              <a:rPr lang="ru-RU" sz="1800" dirty="0" smtClean="0"/>
              <a:t>53% - города-</a:t>
            </a:r>
            <a:r>
              <a:rPr lang="ru-RU" sz="1800" dirty="0" err="1" smtClean="0"/>
              <a:t>миллионники</a:t>
            </a:r>
            <a:r>
              <a:rPr lang="ru-RU" sz="1800" dirty="0" smtClean="0"/>
              <a:t> (Екатеринбург</a:t>
            </a:r>
            <a:r>
              <a:rPr lang="ru-RU" sz="1800" dirty="0"/>
              <a:t>, Челябинск, Воронеж, </a:t>
            </a:r>
            <a:r>
              <a:rPr lang="ru-RU" sz="1800" dirty="0" smtClean="0"/>
              <a:t>Нижний Новгород, </a:t>
            </a:r>
            <a:r>
              <a:rPr lang="ru-RU" sz="1800" dirty="0"/>
              <a:t>Казань, Тюмень, </a:t>
            </a:r>
            <a:r>
              <a:rPr lang="ru-RU" sz="1800" dirty="0" smtClean="0"/>
              <a:t>Нижний </a:t>
            </a:r>
            <a:r>
              <a:rPr lang="ru-RU" sz="1800" dirty="0"/>
              <a:t>Тагил, </a:t>
            </a:r>
            <a:r>
              <a:rPr lang="ru-RU" sz="1800" dirty="0" smtClean="0"/>
              <a:t>Астана)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83% - сотрудники частных компаний </a:t>
            </a: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Отрасли – 34% производство (переработка, нефтегазовая промышленность, </a:t>
            </a:r>
            <a:r>
              <a:rPr lang="ru-RU" sz="1800" dirty="0" err="1" smtClean="0"/>
              <a:t>машино</a:t>
            </a:r>
            <a:r>
              <a:rPr lang="ru-RU" sz="1800" dirty="0" smtClean="0"/>
              <a:t>- и приборостроение)</a:t>
            </a:r>
            <a:r>
              <a:rPr lang="en-US" sz="1800" dirty="0" smtClean="0"/>
              <a:t>;  15,8% - </a:t>
            </a:r>
            <a:r>
              <a:rPr lang="ru-RU" sz="1800" dirty="0" smtClean="0"/>
              <a:t>услуги и консалтинг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Не представленные отрасли: банки, страхование, торговля, добывающая промышленность, производство товаров массового потребления</a:t>
            </a:r>
          </a:p>
          <a:p>
            <a:endParaRPr lang="ru-RU" sz="1800" dirty="0"/>
          </a:p>
          <a:p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953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291360"/>
              </p:ext>
            </p:extLst>
          </p:nvPr>
        </p:nvGraphicFramePr>
        <p:xfrm>
          <a:off x="467544" y="332656"/>
          <a:ext cx="4344144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74763981"/>
              </p:ext>
            </p:extLst>
          </p:nvPr>
        </p:nvGraphicFramePr>
        <p:xfrm>
          <a:off x="3779912" y="3501008"/>
          <a:ext cx="4560168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194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49104055"/>
              </p:ext>
            </p:extLst>
          </p:nvPr>
        </p:nvGraphicFramePr>
        <p:xfrm>
          <a:off x="467544" y="404664"/>
          <a:ext cx="4896544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37846200"/>
              </p:ext>
            </p:extLst>
          </p:nvPr>
        </p:nvGraphicFramePr>
        <p:xfrm>
          <a:off x="4499992" y="3709930"/>
          <a:ext cx="4392488" cy="281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80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40507255"/>
              </p:ext>
            </p:extLst>
          </p:nvPr>
        </p:nvGraphicFramePr>
        <p:xfrm>
          <a:off x="467544" y="476672"/>
          <a:ext cx="338437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28388116"/>
              </p:ext>
            </p:extLst>
          </p:nvPr>
        </p:nvGraphicFramePr>
        <p:xfrm>
          <a:off x="4283968" y="548680"/>
          <a:ext cx="417646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87826704"/>
              </p:ext>
            </p:extLst>
          </p:nvPr>
        </p:nvGraphicFramePr>
        <p:xfrm>
          <a:off x="1524000" y="2996952"/>
          <a:ext cx="62883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966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125</Words>
  <Application>Microsoft Office PowerPoint</Application>
  <PresentationFormat>Экран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   Уровень оплаты труда штатных переводчиков на предприятиях  Опрос участников TFR 2016 (1-13 июня 2016)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Хасанова Ирина Абдулряшидовна</dc:creator>
  <cp:lastModifiedBy>Попова Татьяна Викторовна</cp:lastModifiedBy>
  <cp:revision>12</cp:revision>
  <dcterms:created xsi:type="dcterms:W3CDTF">2016-06-16T13:49:49Z</dcterms:created>
  <dcterms:modified xsi:type="dcterms:W3CDTF">2016-06-17T07:32:53Z</dcterms:modified>
</cp:coreProperties>
</file>