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A25EA-24A4-427C-A6ED-BF4F183E1C67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F85BB-A947-4A66-836E-01FEC1F49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9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3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5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1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4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8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3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2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3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3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08AF3-CFC4-4E99-8A10-4C3E10AF3809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6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evshalocalization" TargetMode="External"/><Relationship Id="rId2" Type="http://schemas.openxmlformats.org/officeDocument/2006/relationships/hyperlink" Target="https://www.facebook.com/fedor.bon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in/fedorbon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Ценообразование и скидки — стандартизация </a:t>
            </a:r>
            <a:r>
              <a:rPr lang="ru-RU" dirty="0" err="1"/>
              <a:t>vs</a:t>
            </a:r>
            <a:r>
              <a:rPr lang="ru-RU" dirty="0"/>
              <a:t>. </a:t>
            </a:r>
            <a:r>
              <a:rPr lang="ru-RU" dirty="0" err="1"/>
              <a:t>кастомизация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/>
          <a:p>
            <a:r>
              <a:rPr lang="ru-RU" dirty="0"/>
              <a:t>Фёдор </a:t>
            </a:r>
            <a:r>
              <a:rPr lang="ru-RU" dirty="0" err="1"/>
              <a:t>Бонч-Осмоловский</a:t>
            </a:r>
            <a:r>
              <a:rPr lang="ru-RU" dirty="0"/>
              <a:t>, студия локализации «Левша»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8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сколько продать перевод?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None/>
            </a:pPr>
            <a:r>
              <a:rPr lang="ru-RU" dirty="0"/>
              <a:t>Кажется, что никакой проблемы нет: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None/>
            </a:pPr>
            <a:r>
              <a:rPr lang="ru-RU" dirty="0">
                <a:solidFill>
                  <a:srgbClr val="FFC000"/>
                </a:solidFill>
              </a:rPr>
              <a:t>себестоимость</a:t>
            </a:r>
            <a:r>
              <a:rPr lang="ru-RU" dirty="0"/>
              <a:t> + </a:t>
            </a:r>
            <a:r>
              <a:rPr lang="ru-RU" dirty="0">
                <a:solidFill>
                  <a:srgbClr val="00B050"/>
                </a:solidFill>
              </a:rPr>
              <a:t>маржа</a:t>
            </a:r>
            <a:r>
              <a:rPr lang="ru-RU" dirty="0"/>
              <a:t> = </a:t>
            </a:r>
            <a:r>
              <a:rPr lang="ru-RU" dirty="0">
                <a:solidFill>
                  <a:srgbClr val="FF0000"/>
                </a:solidFill>
              </a:rPr>
              <a:t>цена продажи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86" y="3135442"/>
            <a:ext cx="3987628" cy="299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0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Заказчик — кто он?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1285618" cy="1715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02" y="1772816"/>
            <a:ext cx="1862357" cy="1862357"/>
          </a:xfrm>
          <a:prstGeom prst="rect">
            <a:avLst/>
          </a:prstGeom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99" y="3826756"/>
            <a:ext cx="3443931" cy="1892664"/>
          </a:xfrm>
          <a:prstGeom prst="rect">
            <a:avLst/>
          </a:prstGeom>
        </p:spPr>
      </p:pic>
      <p:pic>
        <p:nvPicPr>
          <p:cNvPr id="7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762" y="3833846"/>
            <a:ext cx="3443931" cy="18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Расчёты в </a:t>
            </a:r>
            <a:r>
              <a:rPr lang="ru-RU" dirty="0"/>
              <a:t>условиях цейтнота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1673584"/>
            <a:ext cx="4114800" cy="3086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4482" y="5589240"/>
            <a:ext cx="414491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</a:pPr>
            <a:r>
              <a:rPr lang="ru-RU" dirty="0"/>
              <a:t>Как определить, с кем ты имеешь дело?</a:t>
            </a:r>
          </a:p>
        </p:txBody>
      </p:sp>
    </p:spTree>
    <p:extLst>
      <p:ext uri="{BB962C8B-B14F-4D97-AF65-F5344CB8AC3E}">
        <p14:creationId xmlns:p14="http://schemas.microsoft.com/office/powerpoint/2010/main" val="30697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Разные </a:t>
            </a:r>
            <a:r>
              <a:rPr lang="en-US" dirty="0"/>
              <a:t>CAT</a:t>
            </a:r>
            <a:r>
              <a:rPr lang="ru-RU" dirty="0"/>
              <a:t>-сетки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8" y="2243137"/>
            <a:ext cx="3136900" cy="1777828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158" y="2243137"/>
            <a:ext cx="3599933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Fuzzy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1340768"/>
            <a:ext cx="7924800" cy="2819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4160168"/>
            <a:ext cx="4572000" cy="15758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</a:pPr>
            <a:r>
              <a:rPr lang="ru-RU" dirty="0"/>
              <a:t>Этично ли, на ваш взгляд, </a:t>
            </a:r>
            <a:r>
              <a:rPr lang="ru-RU" dirty="0" smtClean="0"/>
              <a:t>просить </a:t>
            </a:r>
            <a:r>
              <a:rPr lang="ru-RU" dirty="0"/>
              <a:t>скидок за </a:t>
            </a:r>
            <a:r>
              <a:rPr lang="ru-RU" dirty="0" smtClean="0"/>
              <a:t>внутренние </a:t>
            </a:r>
            <a:r>
              <a:rPr lang="en-US" dirty="0" smtClean="0"/>
              <a:t>fuzzy</a:t>
            </a:r>
            <a:r>
              <a:rPr lang="ru-RU" dirty="0" smtClean="0"/>
              <a:t> (не </a:t>
            </a:r>
            <a:r>
              <a:rPr lang="ru-RU" dirty="0"/>
              <a:t>с </a:t>
            </a:r>
            <a:r>
              <a:rPr lang="ru-RU" dirty="0" smtClean="0"/>
              <a:t>ТМ, а внутри текста) </a:t>
            </a:r>
            <a:r>
              <a:rPr lang="ru-RU" dirty="0"/>
              <a:t>с переводчика</a:t>
            </a:r>
            <a:r>
              <a:rPr lang="en-US" dirty="0"/>
              <a:t>?</a:t>
            </a:r>
            <a:endParaRPr lang="ru-RU" dirty="0"/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01561" y="5735984"/>
            <a:ext cx="3744416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</a:pPr>
            <a:r>
              <a:rPr lang="ru-RU" sz="2400" dirty="0"/>
              <a:t>А с редактора?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65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на выходе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1" y="1245921"/>
            <a:ext cx="3633531" cy="2187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2925735" cy="2498577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704238"/>
              </p:ext>
            </p:extLst>
          </p:nvPr>
        </p:nvGraphicFramePr>
        <p:xfrm>
          <a:off x="5004048" y="3983361"/>
          <a:ext cx="3473446" cy="20855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681"/>
                <a:gridCol w="652526"/>
                <a:gridCol w="501942"/>
                <a:gridCol w="542099"/>
                <a:gridCol w="542099"/>
                <a:gridCol w="542099"/>
              </a:tblGrid>
              <a:tr h="1581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Match Rate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Чистый </a:t>
                      </a:r>
                      <a:r>
                        <a:rPr lang="en-US" sz="800" u="none" strike="noStrike">
                          <a:effectLst/>
                        </a:rPr>
                        <a:t>WC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Int TR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WWC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Int RV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WWC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</a:tr>
              <a:tr h="1581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101%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</a:tr>
              <a:tr h="1581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Reps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2612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783,6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1306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</a:tr>
              <a:tr h="1581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2312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693,6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</a:tr>
              <a:tr h="1581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95-99%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115,2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</a:tr>
              <a:tr h="1581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85-94%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</a:tr>
              <a:tr h="1581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75-84%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</a:tr>
              <a:tr h="1581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50-74%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</a:tr>
              <a:tr h="1581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 match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</a:tr>
              <a:tr h="158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ИТОГО СЛОВ: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2960,4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4442,0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</a:tr>
              <a:tr h="15811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СТАВКА: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$0,04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$0,020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</a:tr>
              <a:tr h="16564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ИТОГО </a:t>
                      </a:r>
                      <a:r>
                        <a:rPr lang="en-US" sz="800" u="none" strike="noStrike" dirty="0" smtClean="0">
                          <a:effectLst/>
                        </a:rPr>
                        <a:t>$</a:t>
                      </a:r>
                      <a:r>
                        <a:rPr lang="ru-RU" sz="800" u="none" strike="noStrike" dirty="0" smtClean="0">
                          <a:effectLst/>
                        </a:rPr>
                        <a:t>: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$118,42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$88,84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</a:tr>
              <a:tr h="180699"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$207,26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29" marR="7529" marT="7529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04996"/>
              </p:ext>
            </p:extLst>
          </p:nvPr>
        </p:nvGraphicFramePr>
        <p:xfrm>
          <a:off x="628842" y="3737212"/>
          <a:ext cx="3317844" cy="2331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5696"/>
                <a:gridCol w="737299"/>
                <a:gridCol w="589839"/>
                <a:gridCol w="725010"/>
              </a:tblGrid>
              <a:tr h="19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Match Rate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Чистый </a:t>
                      </a:r>
                      <a:r>
                        <a:rPr lang="en-US" sz="1000" u="none" strike="noStrike">
                          <a:effectLst/>
                        </a:rPr>
                        <a:t>WC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WWC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</a:tr>
              <a:tr h="1935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101%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</a:tr>
              <a:tr h="19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522,4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</a:tr>
              <a:tr h="1935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462,4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</a:tr>
              <a:tr h="1935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95-99%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</a:tr>
              <a:tr h="1935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85-94%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456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</a:tr>
              <a:tr h="1935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75-84%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</a:tr>
              <a:tr h="1935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50-74%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</a:tr>
              <a:tr h="193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 match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</a:tr>
              <a:tr h="193541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ИТОГО СЛОВ: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2168,8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</a:tr>
              <a:tr h="193541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СТАВКА: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$0,1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</a:tr>
              <a:tr h="20275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ИТОГО </a:t>
                      </a:r>
                      <a:r>
                        <a:rPr lang="en-US" sz="1000" u="none" strike="noStrike" dirty="0" smtClean="0">
                          <a:effectLst/>
                        </a:rPr>
                        <a:t>$</a:t>
                      </a:r>
                      <a:r>
                        <a:rPr lang="ru-RU" sz="1000" u="none" strike="noStrike" dirty="0" smtClean="0">
                          <a:effectLst/>
                        </a:rPr>
                        <a:t>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$216,9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216" marR="9216" marT="9216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7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без ответов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</a:pPr>
            <a:r>
              <a:rPr lang="ru-RU" dirty="0"/>
              <a:t>Проще действовать по шаблону, интереснее анализировать каждый запрос индивидуально. Как правильно?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</a:pPr>
            <a:r>
              <a:rPr lang="ru-RU" dirty="0"/>
              <a:t>Использовать ли </a:t>
            </a:r>
            <a:r>
              <a:rPr lang="en-US" dirty="0"/>
              <a:t>CAT</a:t>
            </a:r>
            <a:r>
              <a:rPr lang="ru-RU" dirty="0"/>
              <a:t>-сетку с заказчиками, которые её не просят?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</a:pPr>
            <a:r>
              <a:rPr lang="ru-RU" dirty="0"/>
              <a:t>Как использовать единую «справедливую» </a:t>
            </a:r>
            <a:r>
              <a:rPr lang="en-US" dirty="0"/>
              <a:t>CAT-</a:t>
            </a:r>
            <a:r>
              <a:rPr lang="ru-RU" dirty="0"/>
              <a:t>сетку с подрядчиками и учесть пожелания заказчиков, не ставя своих подрядчиков в зависимость от взгляда ваших </a:t>
            </a:r>
            <a:r>
              <a:rPr lang="ru-RU" dirty="0" smtClean="0"/>
              <a:t>заказчиков?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1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Всем спасибо!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1800" dirty="0" smtClean="0">
              <a:hlinkClick r:id="rId2"/>
            </a:endParaRPr>
          </a:p>
          <a:p>
            <a:pPr marL="0" indent="0" algn="ctr">
              <a:buNone/>
            </a:pPr>
            <a:endParaRPr lang="ru-RU" sz="1800" dirty="0">
              <a:hlinkClick r:id="rId2"/>
            </a:endParaRPr>
          </a:p>
          <a:p>
            <a:pPr marL="0" indent="0" algn="ctr">
              <a:buNone/>
            </a:pP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://www.facebook.com/fedor.bonch</a:t>
            </a:r>
            <a:endParaRPr lang="en-US" sz="1600" dirty="0"/>
          </a:p>
          <a:p>
            <a:pPr marL="0" indent="0" algn="ctr">
              <a:buNone/>
            </a:pPr>
            <a:endParaRPr lang="en-US" sz="1600" dirty="0">
              <a:hlinkClick r:id="rId3"/>
            </a:endParaRPr>
          </a:p>
          <a:p>
            <a:pPr marL="0" indent="0" algn="ctr">
              <a:buNone/>
            </a:pPr>
            <a:r>
              <a:rPr lang="en-US" sz="1600" dirty="0">
                <a:hlinkClick r:id="rId4"/>
              </a:rPr>
              <a:t>https://www.linkedin.com/in/fedorbonch</a:t>
            </a:r>
            <a:endParaRPr lang="en-US" sz="1600" dirty="0"/>
          </a:p>
          <a:p>
            <a:pPr marL="0" indent="0" algn="ctr">
              <a:buNone/>
            </a:pPr>
            <a:endParaRPr lang="en-US" sz="1600" dirty="0">
              <a:hlinkClick r:id="rId3"/>
            </a:endParaRPr>
          </a:p>
          <a:p>
            <a:pPr marL="0" indent="0" algn="ctr">
              <a:buNone/>
            </a:pPr>
            <a:r>
              <a:rPr lang="en-US" sz="1600" dirty="0">
                <a:hlinkClick r:id="rId3"/>
              </a:rPr>
              <a:t>https://www.facebook.com/levshalocalization</a:t>
            </a:r>
            <a:endParaRPr lang="en-US" sz="1600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322</Words>
  <Application>Microsoft Office PowerPoint</Application>
  <PresentationFormat>Экран (4:3)</PresentationFormat>
  <Paragraphs>135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Тема Office</vt:lpstr>
      <vt:lpstr>Ценообразование и скидки — стандартизация vs. кастомизация</vt:lpstr>
      <vt:lpstr>За сколько продать перевод?</vt:lpstr>
      <vt:lpstr>Заказчик — кто он?</vt:lpstr>
      <vt:lpstr>Расчёты в условиях цейтнота</vt:lpstr>
      <vt:lpstr>Разные CAT-сетки</vt:lpstr>
      <vt:lpstr>Internal Fuzzy</vt:lpstr>
      <vt:lpstr>Что на выходе</vt:lpstr>
      <vt:lpstr>Вопросы без ответов</vt:lpstr>
      <vt:lpstr>Всем спасибо!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Bella Gromakovskaya</dc:creator>
  <cp:lastModifiedBy>Fedor Bonch-Osmolovskiy</cp:lastModifiedBy>
  <cp:revision>8</cp:revision>
  <dcterms:created xsi:type="dcterms:W3CDTF">2012-07-18T12:20:17Z</dcterms:created>
  <dcterms:modified xsi:type="dcterms:W3CDTF">2016-06-24T09:08:50Z</dcterms:modified>
</cp:coreProperties>
</file>