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0" r:id="rId2"/>
    <p:sldId id="301" r:id="rId3"/>
    <p:sldId id="343" r:id="rId4"/>
    <p:sldId id="339" r:id="rId5"/>
    <p:sldId id="341" r:id="rId6"/>
    <p:sldId id="342" r:id="rId7"/>
    <p:sldId id="337" r:id="rId8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3272" autoAdjust="0"/>
  </p:normalViewPr>
  <p:slideViewPr>
    <p:cSldViewPr>
      <p:cViewPr varScale="1">
        <p:scale>
          <a:sx n="68" d="100"/>
          <a:sy n="68" d="100"/>
        </p:scale>
        <p:origin x="12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88287E1-D188-47F0-BE37-55F4B0C5EBBA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72E005F-8B37-4660-908A-C1EAD6FBD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0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benefits?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For Project Managers – simple</a:t>
            </a:r>
            <a:r>
              <a:rPr lang="en-GB" baseline="0" dirty="0"/>
              <a:t> and quick process when you have multiple projects and when you are dealing with multiple TMs.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For Translators – automating the process of TM update saves time. + the familiar Tracked Changes environment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For Reviewers – some reviewers/content owners prefer to read the final translation in the native document, so they don’t need to mark their changes in a Studio environment, can easily do that on the final document.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F09-118D-451F-B215-8B31A9A8C11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5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video:</a:t>
            </a:r>
            <a:r>
              <a:rPr lang="en-GB" baseline="0" dirty="0"/>
              <a:t> Ribbon Customization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00069-56FC-4860-B728-26003D91ED9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4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5767-917C-405D-977B-277CCE099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44AB2-8757-4D23-88CC-545DA195F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11366-1385-41AD-97BA-F6B70CB33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04" tIns="60952" rIns="121904" bIns="6095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8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5015" y="696686"/>
            <a:ext cx="8205848" cy="547848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374585" indent="0">
              <a:buNone/>
              <a:defRPr/>
            </a:lvl2pPr>
            <a:lvl3pPr marL="763985" indent="0">
              <a:buNone/>
              <a:defRPr/>
            </a:lvl3pPr>
            <a:lvl4pPr marL="1070847" indent="0">
              <a:buNone/>
              <a:defRPr/>
            </a:lvl4pPr>
            <a:lvl5pPr marL="13671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03" y="6273802"/>
            <a:ext cx="1194594" cy="4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124036" y="6338530"/>
            <a:ext cx="265652" cy="354203"/>
          </a:xfrm>
          <a:prstGeom prst="ellipse">
            <a:avLst/>
          </a:pr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9E585190-5740-4550-A323-15AB238A09EF}" type="slidenum">
              <a:rPr lang="en-GB" sz="120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pPr algn="ctr"/>
              <a:t>‹#›</a:t>
            </a:fld>
            <a:endParaRPr lang="en-GB" sz="11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9" idx="6"/>
          </p:cNvCxnSpPr>
          <p:nvPr/>
        </p:nvCxnSpPr>
        <p:spPr bwMode="auto">
          <a:xfrm>
            <a:off x="389689" y="6515629"/>
            <a:ext cx="726989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4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1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CC68-CDE2-464C-B9C3-713CE5D98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9240-CB53-4536-A3D9-F7398B08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68A65-105E-41BB-AD4F-E727A3146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9861-3B70-4456-8271-072823C2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DCD7-B3CD-4D3D-9D65-6CED8F524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BE5E-4F95-4CFD-9D9B-85274987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3A3BC-FA6C-4257-B146-577F779E5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11357-4A6F-4083-8F7B-CEF63B6A3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7FC099-3856-42DE-9318-6D176E354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tm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836712"/>
            <a:ext cx="7772400" cy="38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416419"/>
            <a:ext cx="85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ru-RU" sz="2800" b="1" dirty="0">
                <a:solidFill>
                  <a:srgbClr val="C00000"/>
                </a:solidFill>
              </a:rPr>
              <a:t>ПРЕДСТАВЛЯЕМ</a:t>
            </a:r>
            <a:r>
              <a:rPr lang="en-US" sz="2800" b="1" dirty="0">
                <a:solidFill>
                  <a:srgbClr val="C00000"/>
                </a:solidFill>
              </a:rPr>
              <a:t> RETROFIT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8" y="2574376"/>
            <a:ext cx="9144000" cy="42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2732016"/>
            <a:ext cx="3884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Юрий </a:t>
            </a:r>
            <a:r>
              <a:rPr lang="ru-RU" dirty="0" err="1"/>
              <a:t>Белик</a:t>
            </a:r>
            <a:r>
              <a:rPr lang="ru-RU" dirty="0"/>
              <a:t>,</a:t>
            </a:r>
          </a:p>
          <a:p>
            <a:r>
              <a:rPr lang="ru-RU" dirty="0"/>
              <a:t>Ведущий технический специалист,</a:t>
            </a:r>
            <a:endParaRPr lang="en-US" dirty="0"/>
          </a:p>
          <a:p>
            <a:r>
              <a:rPr lang="ru-RU" dirty="0"/>
              <a:t>Т</a:t>
            </a:r>
            <a:r>
              <a:rPr lang="en-US" dirty="0"/>
              <a:t>-</a:t>
            </a:r>
            <a:r>
              <a:rPr lang="ru-RU" dirty="0"/>
              <a:t>Сервис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499" y="2753517"/>
            <a:ext cx="4473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Елена Косматова,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/>
              <a:t>Руководитель направления </a:t>
            </a:r>
            <a:r>
              <a:rPr lang="en-US" dirty="0"/>
              <a:t>SDL Trados</a:t>
            </a:r>
            <a:r>
              <a:rPr lang="ru-RU" dirty="0"/>
              <a:t>,</a:t>
            </a:r>
            <a:endParaRPr lang="en-US" dirty="0"/>
          </a:p>
          <a:p>
            <a:r>
              <a:rPr lang="ru-RU" dirty="0"/>
              <a:t>Т</a:t>
            </a:r>
            <a:r>
              <a:rPr lang="en-US" dirty="0"/>
              <a:t>-</a:t>
            </a:r>
            <a:r>
              <a:rPr lang="ru-RU" dirty="0"/>
              <a:t>Сервис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836712"/>
            <a:ext cx="7772400" cy="38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352" y="1844824"/>
            <a:ext cx="72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Кто такой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профессиональный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эксперт?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dirty="0"/>
          </a:p>
          <a:p>
            <a:r>
              <a:rPr lang="ru-RU" sz="3200" b="1" dirty="0">
                <a:solidFill>
                  <a:srgbClr val="C00000"/>
                </a:solidFill>
              </a:rPr>
              <a:t>Вы такого встречали?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369568" cy="30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7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985" y="1844824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Довелось видеть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крайний случай  -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компьютерная фобия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Но обычно среднестатистический эксперт- специалист в своей предметной области, крайне занятой.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u="sng" dirty="0">
                <a:solidFill>
                  <a:srgbClr val="C00000"/>
                </a:solidFill>
              </a:rPr>
              <a:t>Он готов поправить пару слов  в документе, но не собирается работать в САТ системе.</a:t>
            </a:r>
          </a:p>
          <a:p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306587" cy="2545343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211948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40768"/>
            <a:ext cx="6600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Как сделать, чтобы правки эксперта попали в базу ТМ?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Работа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 </a:t>
            </a:r>
            <a:r>
              <a:rPr lang="en-US" b="1" dirty="0">
                <a:solidFill>
                  <a:srgbClr val="C00000"/>
                </a:solidFill>
              </a:rPr>
              <a:t> SDL </a:t>
            </a:r>
            <a:r>
              <a:rPr lang="en-US" b="1" dirty="0" err="1">
                <a:solidFill>
                  <a:srgbClr val="C00000"/>
                </a:solidFill>
              </a:rPr>
              <a:t>Trados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31691"/>
            <a:ext cx="7194920" cy="2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2" y="1340768"/>
            <a:ext cx="90153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7659" y="3051358"/>
            <a:ext cx="2578728" cy="3348144"/>
            <a:chOff x="265081" y="1275606"/>
            <a:chExt cx="2578727" cy="3348142"/>
          </a:xfrm>
        </p:grpSpPr>
        <p:sp>
          <p:nvSpPr>
            <p:cNvPr id="9" name="Rectangle 8"/>
            <p:cNvSpPr/>
            <p:nvPr/>
          </p:nvSpPr>
          <p:spPr bwMode="auto">
            <a:xfrm>
              <a:off x="683568" y="1275606"/>
              <a:ext cx="2160240" cy="331236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88"/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Content Placeholder 4"/>
            <p:cNvSpPr txBox="1">
              <a:spLocks/>
            </p:cNvSpPr>
            <p:nvPr/>
          </p:nvSpPr>
          <p:spPr>
            <a:xfrm>
              <a:off x="683568" y="2206377"/>
              <a:ext cx="2088232" cy="72008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80988" indent="-2809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9210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3275" indent="-2301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025525" indent="-22225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193800" indent="-168275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3096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668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240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812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90478" indent="-190478"/>
              <a:r>
                <a:rPr lang="ru-RU" sz="1575" kern="0" dirty="0"/>
                <a:t>Простой способ поддерживать базы в актуальном состоянии</a:t>
              </a:r>
              <a:endParaRPr lang="en-GB" sz="1575" kern="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825454" y="2980305"/>
              <a:ext cx="2733978" cy="552907"/>
            </a:xfrm>
            <a:prstGeom prst="rect">
              <a:avLst/>
            </a:prstGeom>
            <a:noFill/>
          </p:spPr>
          <p:txBody>
            <a:bodyPr wrap="square" tIns="67500" rtlCol="0" anchor="t" anchorCtr="0">
              <a:spAutoFit/>
            </a:bodyPr>
            <a:lstStyle/>
            <a:p>
              <a:pPr algn="r"/>
              <a:r>
                <a:rPr lang="ru-RU" sz="1425" b="1" spc="300" dirty="0">
                  <a:solidFill>
                    <a:schemeClr val="tx2"/>
                  </a:solidFill>
                  <a:latin typeface="Arial"/>
                </a:rPr>
                <a:t>МЕНЕДЖЕР ПРОЕКТА</a:t>
              </a:r>
              <a:endParaRPr lang="en-GB" sz="1425" b="1" spc="300" dirty="0" err="1">
                <a:solidFill>
                  <a:schemeClr val="tx2"/>
                </a:solidFill>
                <a:latin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22966" y="3931369"/>
            <a:ext cx="2383687" cy="2608346"/>
            <a:chOff x="3196425" y="1889770"/>
            <a:chExt cx="2383687" cy="3739977"/>
          </a:xfrm>
        </p:grpSpPr>
        <p:sp>
          <p:nvSpPr>
            <p:cNvPr id="10" name="Rectangle 9"/>
            <p:cNvSpPr/>
            <p:nvPr/>
          </p:nvSpPr>
          <p:spPr bwMode="auto">
            <a:xfrm>
              <a:off x="3196425" y="2317379"/>
              <a:ext cx="2160240" cy="331236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88"/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" name="Content Placeholder 4"/>
            <p:cNvSpPr txBox="1">
              <a:spLocks/>
            </p:cNvSpPr>
            <p:nvPr/>
          </p:nvSpPr>
          <p:spPr>
            <a:xfrm>
              <a:off x="3491880" y="2206377"/>
              <a:ext cx="2088232" cy="72008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80988" indent="-2809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9210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3275" indent="-2301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025525" indent="-22225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193800" indent="-168275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3096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668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240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812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575" kern="0" dirty="0"/>
                <a:t>Автоматический процесс импорта изменений</a:t>
              </a:r>
              <a:endParaRPr lang="en-GB" sz="1575" kern="0" dirty="0"/>
            </a:p>
            <a:p>
              <a:pPr marL="190478" indent="-190478"/>
              <a:r>
                <a:rPr lang="ru-RU" sz="1575" kern="0" dirty="0"/>
                <a:t>Привычная среда редактирования</a:t>
              </a:r>
              <a:endParaRPr lang="en-GB" sz="1575" kern="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059565" y="3036419"/>
              <a:ext cx="2592290" cy="298992"/>
            </a:xfrm>
            <a:prstGeom prst="rect">
              <a:avLst/>
            </a:prstGeom>
            <a:noFill/>
          </p:spPr>
          <p:txBody>
            <a:bodyPr wrap="square" tIns="67500" rtlCol="0" anchor="t" anchorCtr="0">
              <a:spAutoFit/>
            </a:bodyPr>
            <a:lstStyle/>
            <a:p>
              <a:pPr algn="r"/>
              <a:r>
                <a:rPr lang="ru-RU" sz="1200" b="1" spc="300" dirty="0">
                  <a:solidFill>
                    <a:schemeClr val="accent1"/>
                  </a:solidFill>
                  <a:latin typeface="Arial"/>
                </a:rPr>
                <a:t>ПЕРЕВОДЧИК</a:t>
              </a:r>
              <a:endParaRPr lang="en-GB" sz="1200" b="1" spc="300" dirty="0" err="1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4208" y="3819188"/>
            <a:ext cx="2985459" cy="3853174"/>
            <a:chOff x="6050172" y="1889769"/>
            <a:chExt cx="2985459" cy="479043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875391" y="3367832"/>
              <a:ext cx="2160240" cy="331236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88"/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6362675" y="2206377"/>
              <a:ext cx="2088232" cy="72008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80988" indent="-2809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3088" indent="-29210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03275" indent="-230188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025525" indent="-22225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193800" indent="-168275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3096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668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240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812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90478" indent="-190478"/>
              <a:r>
                <a:rPr lang="ru-RU" sz="1575" kern="0" dirty="0"/>
                <a:t>Редактирование в удобном формате</a:t>
              </a:r>
              <a:endParaRPr lang="en-GB" sz="1575" kern="0" dirty="0"/>
            </a:p>
            <a:p>
              <a:pPr marL="190478" indent="-190478"/>
              <a:r>
                <a:rPr lang="ru-RU" sz="1575" kern="0" dirty="0"/>
                <a:t>Не требуется </a:t>
              </a:r>
              <a:br>
                <a:rPr lang="en-US" sz="1575" kern="0" dirty="0"/>
              </a:br>
              <a:r>
                <a:rPr lang="en-US" sz="1575" kern="0" dirty="0"/>
                <a:t>SDL </a:t>
              </a:r>
              <a:r>
                <a:rPr lang="en-GB" sz="1575" kern="0" dirty="0"/>
                <a:t>Studio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920835" y="3019106"/>
              <a:ext cx="2592290" cy="333616"/>
            </a:xfrm>
            <a:prstGeom prst="rect">
              <a:avLst/>
            </a:prstGeom>
            <a:noFill/>
          </p:spPr>
          <p:txBody>
            <a:bodyPr wrap="square" tIns="67500" rtlCol="0" anchor="t" anchorCtr="0">
              <a:spAutoFit/>
            </a:bodyPr>
            <a:lstStyle/>
            <a:p>
              <a:pPr algn="r"/>
              <a:r>
                <a:rPr lang="ru-RU" sz="1425" b="1" spc="300" dirty="0">
                  <a:solidFill>
                    <a:schemeClr val="accent5">
                      <a:lumMod val="75000"/>
                    </a:schemeClr>
                  </a:solidFill>
                  <a:latin typeface="Arial"/>
                </a:rPr>
                <a:t>ЭКСПЕРТ</a:t>
              </a:r>
              <a:endParaRPr lang="en-GB" sz="1425" b="1" spc="300" dirty="0" err="1">
                <a:solidFill>
                  <a:schemeClr val="accent5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18" y="125495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Преимущества обновления базы переводов с помощью функции </a:t>
            </a:r>
            <a:r>
              <a:rPr lang="en-US" sz="2800" b="1" dirty="0">
                <a:solidFill>
                  <a:srgbClr val="C00000"/>
                </a:solidFill>
              </a:rPr>
              <a:t>Retrofit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pSp>
        <p:nvGrpSpPr>
          <p:cNvPr id="22" name="Group 20"/>
          <p:cNvGrpSpPr/>
          <p:nvPr/>
        </p:nvGrpSpPr>
        <p:grpSpPr>
          <a:xfrm>
            <a:off x="901515" y="2487564"/>
            <a:ext cx="1152128" cy="1152128"/>
            <a:chOff x="395536" y="843558"/>
            <a:chExt cx="1152128" cy="1152128"/>
          </a:xfrm>
        </p:grpSpPr>
        <p:sp>
          <p:nvSpPr>
            <p:cNvPr id="3" name="Oval 2"/>
            <p:cNvSpPr/>
            <p:nvPr/>
          </p:nvSpPr>
          <p:spPr bwMode="auto">
            <a:xfrm>
              <a:off x="395536" y="843558"/>
              <a:ext cx="1152128" cy="1152128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88"/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85" y="1041979"/>
              <a:ext cx="892671" cy="702851"/>
            </a:xfrm>
            <a:prstGeom prst="rect">
              <a:avLst/>
            </a:prstGeom>
          </p:spPr>
        </p:pic>
      </p:grpSp>
      <p:grpSp>
        <p:nvGrpSpPr>
          <p:cNvPr id="23" name="Group 21"/>
          <p:cNvGrpSpPr/>
          <p:nvPr/>
        </p:nvGrpSpPr>
        <p:grpSpPr>
          <a:xfrm>
            <a:off x="3475845" y="2461346"/>
            <a:ext cx="1152128" cy="1152128"/>
            <a:chOff x="3194323" y="843558"/>
            <a:chExt cx="1152128" cy="1152128"/>
          </a:xfrm>
        </p:grpSpPr>
        <p:sp>
          <p:nvSpPr>
            <p:cNvPr id="4" name="Oval 3"/>
            <p:cNvSpPr/>
            <p:nvPr/>
          </p:nvSpPr>
          <p:spPr bwMode="auto">
            <a:xfrm>
              <a:off x="3194323" y="843558"/>
              <a:ext cx="1152128" cy="115212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88"/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680" y="997099"/>
              <a:ext cx="720080" cy="752688"/>
            </a:xfrm>
            <a:prstGeom prst="rect">
              <a:avLst/>
            </a:prstGeom>
          </p:spPr>
        </p:pic>
      </p:grp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97" y="2004026"/>
            <a:ext cx="1422378" cy="18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9"/>
            <a:ext cx="914304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9"/>
            <a:ext cx="9143044" cy="6858000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3245790" y="2859865"/>
            <a:ext cx="2652420" cy="1056117"/>
            <a:chOff x="3245790" y="2144897"/>
            <a:chExt cx="2652420" cy="792088"/>
          </a:xfrm>
        </p:grpSpPr>
        <p:grpSp>
          <p:nvGrpSpPr>
            <p:cNvPr id="4" name="Group 15"/>
            <p:cNvGrpSpPr/>
            <p:nvPr/>
          </p:nvGrpSpPr>
          <p:grpSpPr>
            <a:xfrm>
              <a:off x="3245790" y="2144897"/>
              <a:ext cx="792088" cy="792088"/>
              <a:chOff x="4067944" y="915566"/>
              <a:chExt cx="1080120" cy="108012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067944" y="915566"/>
                <a:ext cx="1080120" cy="108012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110"/>
                <a:endParaRPr lang="en-GB" sz="32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 bwMode="auto">
              <a:xfrm rot="5400000">
                <a:off x="4273699" y="1285875"/>
                <a:ext cx="792088" cy="339502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110"/>
                <a:endParaRPr lang="en-GB" sz="32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4037878" y="2175706"/>
              <a:ext cx="1860332" cy="730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 sz="2400" b="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80988" indent="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573087" indent="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None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803275" indent="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None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025525" indent="0" algn="l" defTabSz="944563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Font typeface="Arial" pitchFamily="34" charset="0"/>
                <a:buNone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3096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668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240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81288" indent="-161925" algn="l" defTabSz="944563" rtl="0" eaLnBrk="1" fontAlgn="base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4000" kern="0" dirty="0"/>
                <a:t>Demo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0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20497</TotalTime>
  <Words>209</Words>
  <Application>Microsoft Office PowerPoint</Application>
  <PresentationFormat>Экран (4:3)</PresentationFormat>
  <Paragraphs>44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MS PGothic</vt:lpstr>
      <vt:lpstr>Arial</vt:lpstr>
      <vt:lpstr>Arial Narrow</vt:lpstr>
      <vt:lpstr>Calibri</vt:lpstr>
      <vt:lpstr>Times New Roman</vt:lpstr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обновления базы переводов с помощью функции Retrofit</vt:lpstr>
      <vt:lpstr>Презентация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Yulia Cheremazova</dc:creator>
  <cp:lastModifiedBy>Елена</cp:lastModifiedBy>
  <cp:revision>642</cp:revision>
  <cp:lastPrinted>2011-09-22T21:18:23Z</cp:lastPrinted>
  <dcterms:created xsi:type="dcterms:W3CDTF">2009-10-02T10:54:56Z</dcterms:created>
  <dcterms:modified xsi:type="dcterms:W3CDTF">2016-06-28T18:24:26Z</dcterms:modified>
</cp:coreProperties>
</file>