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8" r:id="rId6"/>
    <p:sldId id="262" r:id="rId7"/>
    <p:sldId id="263" r:id="rId8"/>
    <p:sldId id="265" r:id="rId9"/>
    <p:sldId id="266" r:id="rId10"/>
    <p:sldId id="267" r:id="rId11"/>
    <p:sldId id="269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A25EA-24A4-427C-A6ED-BF4F183E1C67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F85BB-A947-4A66-836E-01FEC1F49F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5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39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5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23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55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01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4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28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73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52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83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63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08AF3-CFC4-4E99-8A10-4C3E10AF3809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2A114-1D56-46D3-A105-483E0EC89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76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Основы машиностроительной терминологии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языковой паре </a:t>
            </a:r>
            <a:r>
              <a:rPr lang="ru-RU" dirty="0" err="1" smtClean="0"/>
              <a:t>En-Ru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16560"/>
            <a:ext cx="6400800" cy="1752600"/>
          </a:xfrm>
        </p:spPr>
        <p:txBody>
          <a:bodyPr/>
          <a:lstStyle/>
          <a:p>
            <a:r>
              <a:rPr lang="ru-RU" dirty="0" smtClean="0"/>
              <a:t>Д. Троицкий, к.т.н., доц., </a:t>
            </a:r>
            <a:br>
              <a:rPr lang="ru-RU" dirty="0" smtClean="0"/>
            </a:br>
            <a:r>
              <a:rPr lang="ru-RU" dirty="0" smtClean="0"/>
              <a:t>директор агентства переводов </a:t>
            </a:r>
            <a:r>
              <a:rPr lang="en-US" dirty="0" smtClean="0"/>
              <a:t>TTS</a:t>
            </a:r>
            <a:r>
              <a:rPr lang="ru-RU" dirty="0" smtClean="0"/>
              <a:t>, директор по разработкам, </a:t>
            </a:r>
            <a:r>
              <a:rPr lang="en-US" dirty="0" err="1" smtClean="0"/>
              <a:t>Lab24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556792"/>
            <a:ext cx="1200727" cy="8196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494383"/>
            <a:ext cx="1456928" cy="20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88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Названия деталей</a:t>
            </a:r>
            <a:endParaRPr lang="ru-RU" dirty="0"/>
          </a:p>
        </p:txBody>
      </p:sp>
      <p:pic>
        <p:nvPicPr>
          <p:cNvPr id="4098" name="Picture 2" descr="http://www.tracepartsonline.net/PartsDefs/Production/EMILE_MAURIN_BV/10-22122011-067762/pictures/10-22122011-067762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187" y="1052736"/>
            <a:ext cx="2335626" cy="172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2420888"/>
            <a:ext cx="8291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Это болт или винт?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753835"/>
            <a:ext cx="8291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Правильный ответ – «не знаю»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284984"/>
            <a:ext cx="9144000" cy="2160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57200" y="4725144"/>
            <a:ext cx="658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Pin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979712" y="3789040"/>
            <a:ext cx="67070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палец</a:t>
            </a:r>
            <a:r>
              <a:rPr lang="ru-RU" sz="2400" dirty="0"/>
              <a:t>; </a:t>
            </a:r>
            <a:r>
              <a:rPr lang="ru-RU" sz="2400" dirty="0" smtClean="0"/>
              <a:t>бочка; </a:t>
            </a:r>
            <a:r>
              <a:rPr lang="ru-RU" sz="2400" dirty="0" err="1"/>
              <a:t>ввертная</a:t>
            </a:r>
            <a:r>
              <a:rPr lang="ru-RU" sz="2400" dirty="0"/>
              <a:t> деталь резьбового соединения; ниппель </a:t>
            </a:r>
            <a:r>
              <a:rPr lang="ru-RU" sz="2400" dirty="0" smtClean="0"/>
              <a:t>бурильного замка; </a:t>
            </a:r>
            <a:r>
              <a:rPr lang="ru-RU" sz="2400" dirty="0"/>
              <a:t>нагель; цевка; </a:t>
            </a:r>
            <a:r>
              <a:rPr lang="ru-RU" sz="2400" dirty="0" smtClean="0"/>
              <a:t>ножка</a:t>
            </a:r>
            <a:r>
              <a:rPr lang="en-US" sz="2400" dirty="0" smtClean="0"/>
              <a:t>; </a:t>
            </a:r>
            <a:r>
              <a:rPr lang="ru-RU" sz="2400" dirty="0"/>
              <a:t>пестик </a:t>
            </a:r>
            <a:r>
              <a:rPr lang="ru-RU" sz="2400" dirty="0" smtClean="0"/>
              <a:t>сцепной арматуры; </a:t>
            </a:r>
            <a:r>
              <a:rPr lang="ru-RU" sz="2400" dirty="0"/>
              <a:t>стержень </a:t>
            </a:r>
            <a:r>
              <a:rPr lang="ru-RU" sz="2400" dirty="0" smtClean="0"/>
              <a:t>шарнира; </a:t>
            </a:r>
            <a:r>
              <a:rPr lang="ru-RU" sz="2400" dirty="0"/>
              <a:t>шпенёк; шток </a:t>
            </a:r>
            <a:r>
              <a:rPr lang="ru-RU" sz="2400" dirty="0" smtClean="0"/>
              <a:t>клапана</a:t>
            </a:r>
            <a:r>
              <a:rPr lang="en-US" sz="2400" dirty="0" smtClean="0"/>
              <a:t>; </a:t>
            </a:r>
            <a:r>
              <a:rPr lang="ru-RU" sz="2400" dirty="0"/>
              <a:t>охватываемая деталь резьбового соединения; ригель </a:t>
            </a:r>
            <a:r>
              <a:rPr lang="ru-RU" sz="2400" dirty="0" smtClean="0"/>
              <a:t>замка</a:t>
            </a:r>
            <a:r>
              <a:rPr lang="en-US" sz="2400" dirty="0" smtClean="0"/>
              <a:t>; </a:t>
            </a:r>
            <a:r>
              <a:rPr lang="ru-RU" sz="2400" dirty="0"/>
              <a:t>ниппель </a:t>
            </a:r>
            <a:r>
              <a:rPr lang="en-US" sz="2400" dirty="0"/>
              <a:t>c </a:t>
            </a:r>
            <a:r>
              <a:rPr lang="ru-RU" sz="2400" dirty="0" smtClean="0"/>
              <a:t>резьбой</a:t>
            </a:r>
            <a:r>
              <a:rPr lang="en-US" sz="2400" dirty="0" smtClean="0"/>
              <a:t>; </a:t>
            </a:r>
            <a:r>
              <a:rPr lang="ru-RU" sz="2400" dirty="0"/>
              <a:t>штепсельный штырь; игла </a:t>
            </a:r>
            <a:r>
              <a:rPr lang="ru-RU" sz="2400" dirty="0" smtClean="0"/>
              <a:t>принтера</a:t>
            </a:r>
            <a:r>
              <a:rPr lang="en-US" sz="2400" dirty="0" smtClean="0"/>
              <a:t>; </a:t>
            </a:r>
            <a:r>
              <a:rPr lang="ru-RU" sz="2400" dirty="0" smtClean="0"/>
              <a:t>дюбель</a:t>
            </a:r>
            <a:r>
              <a:rPr lang="en-US" sz="2400" dirty="0" smtClean="0"/>
              <a:t>…</a:t>
            </a:r>
            <a:endParaRPr lang="ru-RU" sz="240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1115616" y="4077072"/>
            <a:ext cx="900917" cy="1743001"/>
            <a:chOff x="1115616" y="4077072"/>
            <a:chExt cx="900917" cy="1743001"/>
          </a:xfrm>
        </p:grpSpPr>
        <p:cxnSp>
          <p:nvCxnSpPr>
            <p:cNvPr id="11" name="Прямая со стрелкой 10"/>
            <p:cNvCxnSpPr>
              <a:stCxn id="5" idx="3"/>
            </p:cNvCxnSpPr>
            <p:nvPr/>
          </p:nvCxnSpPr>
          <p:spPr>
            <a:xfrm flipV="1">
              <a:off x="1115616" y="4077072"/>
              <a:ext cx="792088" cy="87890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>
              <a:stCxn id="5" idx="3"/>
            </p:cNvCxnSpPr>
            <p:nvPr/>
          </p:nvCxnSpPr>
          <p:spPr>
            <a:xfrm flipV="1">
              <a:off x="1115616" y="4509120"/>
              <a:ext cx="864096" cy="44685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>
              <a:stCxn id="5" idx="3"/>
            </p:cNvCxnSpPr>
            <p:nvPr/>
          </p:nvCxnSpPr>
          <p:spPr>
            <a:xfrm flipV="1">
              <a:off x="1115616" y="4747357"/>
              <a:ext cx="900917" cy="20862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5" idx="3"/>
            </p:cNvCxnSpPr>
            <p:nvPr/>
          </p:nvCxnSpPr>
          <p:spPr>
            <a:xfrm>
              <a:off x="1115616" y="4955977"/>
              <a:ext cx="864096" cy="57606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>
              <a:stCxn id="5" idx="3"/>
              <a:endCxn id="9" idx="1"/>
            </p:cNvCxnSpPr>
            <p:nvPr/>
          </p:nvCxnSpPr>
          <p:spPr>
            <a:xfrm>
              <a:off x="1115616" y="4955977"/>
              <a:ext cx="864096" cy="17189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5" idx="3"/>
            </p:cNvCxnSpPr>
            <p:nvPr/>
          </p:nvCxnSpPr>
          <p:spPr>
            <a:xfrm>
              <a:off x="1115616" y="4955977"/>
              <a:ext cx="864096" cy="86409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57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 animBg="1"/>
      <p:bldP spid="5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Кошмары переводчика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476872"/>
          </a:xfrm>
        </p:spPr>
        <p:txBody>
          <a:bodyPr>
            <a:noAutofit/>
          </a:bodyPr>
          <a:lstStyle/>
          <a:p>
            <a:r>
              <a:rPr lang="en-US" sz="4000" dirty="0" smtClean="0"/>
              <a:t>BOM as-designed</a:t>
            </a:r>
          </a:p>
          <a:p>
            <a:r>
              <a:rPr lang="en-US" sz="4000" dirty="0" smtClean="0"/>
              <a:t>BOM</a:t>
            </a:r>
            <a:r>
              <a:rPr lang="en-US" sz="4000" dirty="0"/>
              <a:t> </a:t>
            </a:r>
            <a:r>
              <a:rPr lang="en-US" sz="4000" dirty="0" smtClean="0"/>
              <a:t>as-built</a:t>
            </a:r>
          </a:p>
          <a:p>
            <a:r>
              <a:rPr lang="en-US" sz="4000" dirty="0" smtClean="0"/>
              <a:t>BOM as-maintained</a:t>
            </a:r>
          </a:p>
          <a:p>
            <a:r>
              <a:rPr lang="en-US" sz="4000" dirty="0" smtClean="0"/>
              <a:t>Engineering BOM</a:t>
            </a:r>
            <a:endParaRPr lang="ru-RU" sz="4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5536" y="4465712"/>
            <a:ext cx="8229600" cy="133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Аналогов в российской схеме подготовки производства нет вообще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29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/>
          <a:lstStyle/>
          <a:p>
            <a:r>
              <a:rPr lang="ru-RU" dirty="0" smtClean="0"/>
              <a:t>Частые ошибки перевода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738762"/>
              </p:ext>
            </p:extLst>
          </p:nvPr>
        </p:nvGraphicFramePr>
        <p:xfrm>
          <a:off x="457200" y="1397000"/>
          <a:ext cx="814724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749">
                  <a:extLst>
                    <a:ext uri="{9D8B030D-6E8A-4147-A177-3AD203B41FA5}">
                      <a16:colId xmlns:a16="http://schemas.microsoft.com/office/drawing/2014/main" val="2098965045"/>
                    </a:ext>
                  </a:extLst>
                </a:gridCol>
                <a:gridCol w="2715749">
                  <a:extLst>
                    <a:ext uri="{9D8B030D-6E8A-4147-A177-3AD203B41FA5}">
                      <a16:colId xmlns:a16="http://schemas.microsoft.com/office/drawing/2014/main" val="1813287838"/>
                    </a:ext>
                  </a:extLst>
                </a:gridCol>
                <a:gridCol w="2715749">
                  <a:extLst>
                    <a:ext uri="{9D8B030D-6E8A-4147-A177-3AD203B41FA5}">
                      <a16:colId xmlns:a16="http://schemas.microsoft.com/office/drawing/2014/main" val="3364022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Исходник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Часто,</a:t>
                      </a:r>
                      <a:r>
                        <a:rPr lang="ru-RU" sz="2000" baseline="0" dirty="0" smtClean="0"/>
                        <a:t> но неправильно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Редко,</a:t>
                      </a:r>
                      <a:r>
                        <a:rPr lang="ru-RU" sz="2000" baseline="0" dirty="0" smtClean="0"/>
                        <a:t> но правильно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787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Product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Продукт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Изделие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3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Detail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Деталь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Выносной вид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53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Подготовка</a:t>
                      </a:r>
                      <a:r>
                        <a:rPr lang="ru-RU" sz="2000" baseline="0" dirty="0" smtClean="0"/>
                        <a:t> производства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Production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preparation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Product</a:t>
                      </a:r>
                      <a:r>
                        <a:rPr lang="en-US" sz="2000" baseline="0" dirty="0" smtClean="0"/>
                        <a:t> development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158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Component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Компонент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Узел; сборочная</a:t>
                      </a:r>
                      <a:r>
                        <a:rPr lang="ru-RU" sz="2000" baseline="0" dirty="0" smtClean="0"/>
                        <a:t> единица; ДСЕ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68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Спецификация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Specification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BOM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7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Техпроцесс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Technological process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Manufacturing</a:t>
                      </a:r>
                      <a:r>
                        <a:rPr lang="en-US" sz="2000" baseline="0" dirty="0" smtClean="0"/>
                        <a:t> process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593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Work instruction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Рабочая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 инструкция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Операционный  ТП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130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Расчет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Calculation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Analysis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107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Sensor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Сенсор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Датчик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556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4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терминологии в области подготовки производства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Изобилие «ложных друзей переводчика»</a:t>
            </a:r>
          </a:p>
          <a:p>
            <a:r>
              <a:rPr lang="ru-RU" i="1" dirty="0" smtClean="0"/>
              <a:t>Четкая определенность терминов в русском и их расплывчатое значение в английском </a:t>
            </a:r>
          </a:p>
          <a:p>
            <a:r>
              <a:rPr lang="ru-RU" i="1" dirty="0" smtClean="0"/>
              <a:t>Отсутствие русских аналогов многих английских терминов</a:t>
            </a:r>
          </a:p>
          <a:p>
            <a:r>
              <a:rPr lang="ru-RU" i="1" dirty="0" smtClean="0"/>
              <a:t>Устаревшая российская нормативная база по терминологии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60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Жизненный цикл изделия</a:t>
            </a:r>
            <a:endParaRPr lang="ru-RU" dirty="0"/>
          </a:p>
        </p:txBody>
      </p:sp>
      <p:pic>
        <p:nvPicPr>
          <p:cNvPr id="1028" name="Picture 4" descr="http://www.evolvedsolutionsllc.com/img/Product%20Lifecyc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2717651" cy="275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studfiles.ru/html/2706/650/html_12lJIoVdD9.VgYY/htmlconvd-58fAJM_html_451090b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221" y="1594520"/>
            <a:ext cx="6010275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4725144"/>
            <a:ext cx="8363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В русской традиции этап конструкторско-технологического проектирования более четко структурирован, с более явным распределением ролей (конструктор, технолог, расчетчик и пр.)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2267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есть кто в подготовке производства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462225"/>
              </p:ext>
            </p:extLst>
          </p:nvPr>
        </p:nvGraphicFramePr>
        <p:xfrm>
          <a:off x="467544" y="1628800"/>
          <a:ext cx="8363272" cy="429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818">
                  <a:extLst>
                    <a:ext uri="{9D8B030D-6E8A-4147-A177-3AD203B41FA5}">
                      <a16:colId xmlns:a16="http://schemas.microsoft.com/office/drawing/2014/main" val="3620330220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val="1984189695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val="168487907"/>
                    </a:ext>
                  </a:extLst>
                </a:gridCol>
                <a:gridCol w="2090818">
                  <a:extLst>
                    <a:ext uri="{9D8B030D-6E8A-4147-A177-3AD203B41FA5}">
                      <a16:colId xmlns:a16="http://schemas.microsoft.com/office/drawing/2014/main" val="1527835234"/>
                    </a:ext>
                  </a:extLst>
                </a:gridCol>
              </a:tblGrid>
              <a:tr h="367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Russian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English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Что</a:t>
                      </a:r>
                      <a:r>
                        <a:rPr lang="ru-RU" baseline="0" dirty="0" smtClean="0"/>
                        <a:t> делает?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чем опасность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695022"/>
                  </a:ext>
                </a:extLst>
              </a:tr>
              <a:tr h="36740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Конструктор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Designer; design engineer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</a:t>
                      </a:r>
                      <a:r>
                        <a:rPr lang="ru-RU" baseline="0" dirty="0" smtClean="0"/>
                        <a:t> конструкции изделия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Интерференция с «дизайнер»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929461"/>
                  </a:ext>
                </a:extLst>
              </a:tr>
              <a:tr h="36740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planner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 технологических процессов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термин обозначает сразу две совершенно разные роли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319888"/>
                  </a:ext>
                </a:extLst>
              </a:tr>
              <a:tr h="36740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Manufacturing engineer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Выполнение</a:t>
                      </a:r>
                      <a:r>
                        <a:rPr lang="ru-RU" baseline="0" dirty="0" smtClean="0"/>
                        <a:t> технологических процессов в цехах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750261"/>
                  </a:ext>
                </a:extLst>
              </a:tr>
              <a:tr h="36740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Расчетчик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Прочностные</a:t>
                      </a:r>
                      <a:r>
                        <a:rPr lang="ru-RU" baseline="0" dirty="0" smtClean="0"/>
                        <a:t> и прочие расчеты конструкции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Интерференция</a:t>
                      </a:r>
                      <a:r>
                        <a:rPr lang="ru-RU" baseline="0" dirty="0" smtClean="0"/>
                        <a:t> с «аналитик»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577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97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Сокращения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39570"/>
              </p:ext>
            </p:extLst>
          </p:nvPr>
        </p:nvGraphicFramePr>
        <p:xfrm>
          <a:off x="457200" y="1397000"/>
          <a:ext cx="8363272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748664172"/>
                    </a:ext>
                  </a:extLst>
                </a:gridCol>
                <a:gridCol w="3379204">
                  <a:extLst>
                    <a:ext uri="{9D8B030D-6E8A-4147-A177-3AD203B41FA5}">
                      <a16:colId xmlns:a16="http://schemas.microsoft.com/office/drawing/2014/main" val="2519638586"/>
                    </a:ext>
                  </a:extLst>
                </a:gridCol>
                <a:gridCol w="3101516">
                  <a:extLst>
                    <a:ext uri="{9D8B030D-6E8A-4147-A177-3AD203B41FA5}">
                      <a16:colId xmlns:a16="http://schemas.microsoft.com/office/drawing/2014/main" val="10943150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26718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797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Computer-aided design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Автоматизированное</a:t>
                      </a:r>
                      <a:r>
                        <a:rPr lang="ru-RU" baseline="0" dirty="0" smtClean="0"/>
                        <a:t> конструкторское проектирование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САПР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357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Computer-aided manufacturing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</a:t>
                      </a:r>
                      <a:r>
                        <a:rPr lang="ru-RU" baseline="0" dirty="0" smtClean="0"/>
                        <a:t> программ для ЧПУ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911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Computer-aided engineering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Прочностные</a:t>
                      </a:r>
                      <a:r>
                        <a:rPr lang="ru-RU" baseline="0" dirty="0" smtClean="0"/>
                        <a:t> и прочие расчеты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286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Computer-aided process planning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</a:t>
                      </a:r>
                      <a:r>
                        <a:rPr lang="ru-RU" baseline="0" dirty="0" smtClean="0"/>
                        <a:t> «не-ЧПУ» техпроцессов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САПР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ТП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157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Manufacturing execution</a:t>
                      </a:r>
                      <a:r>
                        <a:rPr lang="en-US" baseline="0" dirty="0" smtClean="0"/>
                        <a:t> system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Автоматизированная система управления</a:t>
                      </a:r>
                      <a:r>
                        <a:rPr lang="ru-RU" baseline="0" dirty="0" smtClean="0"/>
                        <a:t> производством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АСУП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178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ERP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Enterprise resource planning system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Система управления ресурсами</a:t>
                      </a:r>
                      <a:r>
                        <a:rPr lang="ru-RU" baseline="0" dirty="0" smtClean="0"/>
                        <a:t> предприятия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ERP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84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r>
                        <a:rPr lang="en-US" baseline="0" dirty="0" smtClean="0"/>
                        <a:t> lifecycle  management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Управление</a:t>
                      </a:r>
                      <a:r>
                        <a:rPr lang="ru-RU" baseline="0" dirty="0" smtClean="0"/>
                        <a:t> жизненным циклом изделия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PLM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543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94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понятия </a:t>
            </a:r>
            <a:br>
              <a:rPr lang="ru-RU" dirty="0" smtClean="0"/>
            </a:br>
            <a:r>
              <a:rPr lang="ru-RU" dirty="0" smtClean="0"/>
              <a:t>подготовки производства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285975"/>
              </p:ext>
            </p:extLst>
          </p:nvPr>
        </p:nvGraphicFramePr>
        <p:xfrm>
          <a:off x="323527" y="1556792"/>
          <a:ext cx="8496945" cy="514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>
                  <a:extLst>
                    <a:ext uri="{9D8B030D-6E8A-4147-A177-3AD203B41FA5}">
                      <a16:colId xmlns:a16="http://schemas.microsoft.com/office/drawing/2014/main" val="364689929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val="2827552026"/>
                    </a:ext>
                  </a:extLst>
                </a:gridCol>
                <a:gridCol w="3096345">
                  <a:extLst>
                    <a:ext uri="{9D8B030D-6E8A-4147-A177-3AD203B41FA5}">
                      <a16:colId xmlns:a16="http://schemas.microsoft.com/office/drawing/2014/main" val="1375938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Russian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чем опасность?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30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Изделие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Интерференция</a:t>
                      </a:r>
                      <a:r>
                        <a:rPr lang="ru-RU" baseline="0" dirty="0" smtClean="0"/>
                        <a:t> с «продукт»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324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r>
                        <a:rPr lang="en-US" baseline="0" dirty="0" smtClean="0"/>
                        <a:t> development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Конструкторско-технологическая</a:t>
                      </a:r>
                      <a:r>
                        <a:rPr lang="ru-RU" baseline="0" dirty="0" smtClean="0"/>
                        <a:t> подготовка производства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Англ.</a:t>
                      </a:r>
                      <a:r>
                        <a:rPr lang="ru-RU" baseline="0" dirty="0" smtClean="0"/>
                        <a:t> термин шире, включает и эскизное проектирование, и создание опытных образцов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202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 design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Конструкторская подготовка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621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 Engineering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контексту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«Мутный» термин, который</a:t>
                      </a:r>
                      <a:r>
                        <a:rPr lang="ru-RU" baseline="0" dirty="0" smtClean="0"/>
                        <a:t> может означать фактически любой этап подготовки производства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706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Prototype, prototyping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Опытный</a:t>
                      </a:r>
                      <a:r>
                        <a:rPr lang="ru-RU" baseline="0" dirty="0" smtClean="0"/>
                        <a:t> образец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Интерференция с «прототип»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76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Commissioning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Запуск производства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контексту:</a:t>
                      </a:r>
                      <a:r>
                        <a:rPr lang="ru-RU" baseline="0" dirty="0" smtClean="0"/>
                        <a:t> идет ли речь 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129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Commissioning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Ввод изделия в эксплуатацию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технологической линии или о готовом изделии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111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15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Особо опасные термины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251520" y="1417638"/>
            <a:ext cx="2410940" cy="3033594"/>
            <a:chOff x="251520" y="1417638"/>
            <a:chExt cx="2410940" cy="3033594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251520" y="1417638"/>
              <a:ext cx="2035051" cy="1526288"/>
              <a:chOff x="251520" y="1417638"/>
              <a:chExt cx="2035051" cy="1526288"/>
            </a:xfrm>
          </p:grpSpPr>
          <p:pic>
            <p:nvPicPr>
              <p:cNvPr id="2050" name="Picture 2" descr="http://mosmonitor.ru/media/mt/2015_05/15042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520" y="1417638"/>
                <a:ext cx="2035051" cy="15262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755576" y="1844824"/>
                <a:ext cx="10081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/>
                  <a:t>ГОСТ</a:t>
                </a:r>
                <a:endParaRPr lang="ru-RU" sz="2800" b="1" dirty="0"/>
              </a:p>
            </p:txBody>
          </p:sp>
        </p:grpSp>
        <p:sp>
          <p:nvSpPr>
            <p:cNvPr id="6" name="Овал 5"/>
            <p:cNvSpPr/>
            <p:nvPr/>
          </p:nvSpPr>
          <p:spPr>
            <a:xfrm>
              <a:off x="275852" y="3371112"/>
              <a:ext cx="2386608" cy="10801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ТЕРМИН</a:t>
              </a:r>
              <a:endParaRPr lang="ru-RU" dirty="0"/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1043608" y="2780928"/>
              <a:ext cx="720080" cy="59018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Овал 8"/>
          <p:cNvSpPr/>
          <p:nvPr/>
        </p:nvSpPr>
        <p:spPr>
          <a:xfrm>
            <a:off x="275852" y="4897400"/>
            <a:ext cx="2386608" cy="108012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TERM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4" y="116956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Part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45123" y="1631231"/>
            <a:ext cx="5832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Далеко не всегда «деталь»! По ЕСКД деталь изготавливается из одного и того же материала без применения сборочных операций кроме сварки. </a:t>
            </a:r>
          </a:p>
          <a:p>
            <a:r>
              <a:rPr lang="ru-RU" sz="2000" dirty="0" smtClean="0"/>
              <a:t>Англ. </a:t>
            </a:r>
            <a:r>
              <a:rPr lang="en-US" sz="2000" dirty="0" smtClean="0"/>
              <a:t>Part </a:t>
            </a:r>
            <a:r>
              <a:rPr lang="ru-RU" sz="2000" dirty="0" smtClean="0"/>
              <a:t>может быть и сборочной единицей.</a:t>
            </a:r>
          </a:p>
          <a:p>
            <a:r>
              <a:rPr lang="ru-RU" sz="2000" dirty="0" smtClean="0"/>
              <a:t>Безопасный перевод – ДСЕ (деталь или сборочная единица)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499992" y="363221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Component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45123" y="4093881"/>
            <a:ext cx="58326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Далеко не всегда «узел» или «сборочная единица»! Может внезапно оказаться и деталью.</a:t>
            </a:r>
          </a:p>
          <a:p>
            <a:r>
              <a:rPr lang="ru-RU" sz="2000" dirty="0" smtClean="0"/>
              <a:t>Безопасный перевод – ДСЕ (деталь или сборочная единица)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7417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1" grpId="0"/>
      <p:bldP spid="12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3528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Особо опасные термины</a:t>
            </a:r>
            <a:endParaRPr lang="ru-RU" dirty="0"/>
          </a:p>
        </p:txBody>
      </p:sp>
      <p:pic>
        <p:nvPicPr>
          <p:cNvPr id="3074" name="Picture 2" descr="http://otlichnik74.ru/images/a/a/spetsifikatsija-sborochnogo-chertez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257771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23528" y="7647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Спецификация </a:t>
            </a:r>
            <a:r>
              <a:rPr lang="en-US" sz="2800" b="1" dirty="0" smtClean="0"/>
              <a:t>vs. Specification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88543" y="593998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Технические характеристики</a:t>
            </a:r>
            <a:endParaRPr lang="ru-RU" b="1" dirty="0"/>
          </a:p>
        </p:txBody>
      </p:sp>
      <p:sp>
        <p:nvSpPr>
          <p:cNvPr id="7" name="Стрелка вниз 6"/>
          <p:cNvSpPr/>
          <p:nvPr/>
        </p:nvSpPr>
        <p:spPr>
          <a:xfrm rot="730049">
            <a:off x="1828411" y="1628800"/>
            <a:ext cx="2095517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20809668">
            <a:off x="5413141" y="1650756"/>
            <a:ext cx="2095517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6" name="Picture 4" descr="http://newsbook.name/wp-content/uploads/2014/04/Hyndai_Solaris_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100" y="2276872"/>
            <a:ext cx="4770190" cy="276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31912" y="581364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Перечень деталей и узлов изделия. Англ. термин - </a:t>
            </a:r>
            <a:r>
              <a:rPr lang="en-US" b="1" dirty="0" smtClean="0"/>
              <a:t>BOM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144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  <p:bldP spid="7" grpId="0" animBg="1"/>
      <p:bldP spid="9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Особо опасные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65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такое</a:t>
            </a:r>
            <a:r>
              <a:rPr lang="ru-RU" sz="2400" b="1" dirty="0" smtClean="0"/>
              <a:t> </a:t>
            </a:r>
            <a:r>
              <a:rPr lang="en-US" sz="2400" b="1" dirty="0" smtClean="0"/>
              <a:t>Efficacy </a:t>
            </a:r>
            <a:r>
              <a:rPr lang="en-US" sz="2400" dirty="0" smtClean="0"/>
              <a:t>(</a:t>
            </a:r>
            <a:r>
              <a:rPr lang="en-US" sz="2400" dirty="0"/>
              <a:t>ˈ</a:t>
            </a:r>
            <a:r>
              <a:rPr lang="en-US" sz="2400" dirty="0" err="1" smtClean="0"/>
              <a:t>ɛfɪkəsi</a:t>
            </a:r>
            <a:r>
              <a:rPr lang="en-US" sz="2400" dirty="0" smtClean="0"/>
              <a:t>)?</a:t>
            </a:r>
            <a:endParaRPr lang="ru-RU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57200" y="1947186"/>
            <a:ext cx="8229600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Русский аналог – </a:t>
            </a:r>
            <a:r>
              <a:rPr lang="ru-RU" sz="2400" b="1" dirty="0" smtClean="0"/>
              <a:t>первичная применяемость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708920"/>
            <a:ext cx="9144000" cy="2160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3068960"/>
            <a:ext cx="8229600" cy="5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/>
              <a:t>Ведомость техпроцессов, ведомость материальных норм…</a:t>
            </a:r>
            <a:endParaRPr lang="ru-RU" sz="2400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3817640"/>
            <a:ext cx="8229600" cy="532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Англ. аналог – </a:t>
            </a:r>
            <a:r>
              <a:rPr lang="en-US" b="1" dirty="0" smtClean="0"/>
              <a:t>Bill of.. 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617132"/>
            <a:ext cx="9144000" cy="2160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57200" y="5135996"/>
            <a:ext cx="8229600" cy="5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/>
              <a:t>Контроль, </a:t>
            </a:r>
            <a:r>
              <a:rPr lang="ru-RU" sz="2400" b="1" dirty="0" err="1" smtClean="0"/>
              <a:t>нормоконтроль</a:t>
            </a:r>
            <a:r>
              <a:rPr lang="ru-RU" sz="2400" b="1" dirty="0" smtClean="0"/>
              <a:t>…</a:t>
            </a:r>
            <a:endParaRPr lang="ru-RU" sz="2400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5884676"/>
            <a:ext cx="8229600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Англ. аналог – </a:t>
            </a:r>
            <a:r>
              <a:rPr lang="en-US" sz="2400" b="1" dirty="0" smtClean="0"/>
              <a:t>Design review; Compliance check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0225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  <p:bldP spid="6" grpId="0"/>
      <p:bldP spid="7" grpId="0"/>
      <p:bldP spid="8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559</Words>
  <Application>Microsoft Office PowerPoint</Application>
  <PresentationFormat>Экран (4:3)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Основы машиностроительной терминологии  в языковой паре En-Ru</vt:lpstr>
      <vt:lpstr>Особенности терминологии в области подготовки производства</vt:lpstr>
      <vt:lpstr>Жизненный цикл изделия</vt:lpstr>
      <vt:lpstr>Кто есть кто в подготовке производства</vt:lpstr>
      <vt:lpstr>Сокращения</vt:lpstr>
      <vt:lpstr>Основные понятия  подготовки производства</vt:lpstr>
      <vt:lpstr>Особо опасные термины</vt:lpstr>
      <vt:lpstr>Презентация PowerPoint</vt:lpstr>
      <vt:lpstr>Особо опасные термины</vt:lpstr>
      <vt:lpstr>Названия деталей</vt:lpstr>
      <vt:lpstr>Кошмары переводчика</vt:lpstr>
      <vt:lpstr>Частые ошибки перевода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Bella Gromakovskaya</dc:creator>
  <cp:lastModifiedBy>Dmitry Troitsky</cp:lastModifiedBy>
  <cp:revision>119</cp:revision>
  <dcterms:created xsi:type="dcterms:W3CDTF">2012-07-18T12:20:17Z</dcterms:created>
  <dcterms:modified xsi:type="dcterms:W3CDTF">2016-07-01T06:50:37Z</dcterms:modified>
</cp:coreProperties>
</file>