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0" r:id="rId5"/>
    <p:sldId id="258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A25EA-24A4-427C-A6ED-BF4F183E1C67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F85BB-A947-4A66-836E-01FEC1F49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9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4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3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3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8AF3-CFC4-4E99-8A10-4C3E10AF3809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A114-1D56-46D3-A105-483E0EC89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Ошибки в исходнике: </a:t>
            </a:r>
            <a:br>
              <a:rPr lang="ru-RU" dirty="0" smtClean="0"/>
            </a:br>
            <a:r>
              <a:rPr lang="ru-RU" dirty="0" smtClean="0"/>
              <a:t>кто виноват и что делать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/>
          <a:lstStyle/>
          <a:p>
            <a:r>
              <a:rPr lang="ru-RU" dirty="0" smtClean="0"/>
              <a:t>Д. Троицкий, к.т.н., доц., директор агентства переводов </a:t>
            </a:r>
            <a:r>
              <a:rPr lang="en-US" dirty="0" smtClean="0"/>
              <a:t>TTS</a:t>
            </a:r>
            <a:r>
              <a:rPr lang="ru-RU" dirty="0" smtClean="0"/>
              <a:t>, директор по разработкам, </a:t>
            </a:r>
            <a:r>
              <a:rPr lang="en-US" dirty="0" err="1" smtClean="0"/>
              <a:t>Lab24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717032"/>
            <a:ext cx="1200727" cy="8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892" y="332656"/>
            <a:ext cx="8456579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Опускание важной информации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549" y="1157027"/>
            <a:ext cx="4369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Blower Motor </a:t>
            </a:r>
            <a:r>
              <a:rPr lang="en-US" sz="2400" b="1" dirty="0" err="1" smtClean="0">
                <a:solidFill>
                  <a:srgbClr val="FF0000"/>
                </a:solidFill>
              </a:rPr>
              <a:t>Megger</a:t>
            </a:r>
            <a:r>
              <a:rPr lang="ru-RU" sz="2400" b="1" dirty="0" smtClean="0">
                <a:solidFill>
                  <a:srgbClr val="FF0000"/>
                </a:solidFill>
              </a:rPr>
              <a:t> 2.4 </a:t>
            </a:r>
            <a:r>
              <a:rPr lang="en-US" sz="2400" b="1" dirty="0" err="1" smtClean="0">
                <a:solidFill>
                  <a:srgbClr val="FF0000"/>
                </a:solidFill>
              </a:rPr>
              <a:t>GOhm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216101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618692"/>
            <a:ext cx="8382000" cy="44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b="1" dirty="0" smtClean="0"/>
              <a:t>Сопротивление ЧЕГО может быть равно 2,4 ГОм?</a:t>
            </a:r>
            <a:endParaRPr lang="ru-RU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8843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Текст заявки на финансирование научной работы в области нефтедобычи:</a:t>
            </a:r>
            <a:endParaRPr lang="ru-RU" sz="20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600" y="3212976"/>
            <a:ext cx="8229600" cy="56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Генератор, потребляемая мощность 500 Вт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Двойная стрелка влево/вверх 9"/>
          <p:cNvSpPr/>
          <p:nvPr/>
        </p:nvSpPr>
        <p:spPr>
          <a:xfrm rot="13715760">
            <a:off x="3292694" y="3671800"/>
            <a:ext cx="1974210" cy="20882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9600" y="5085184"/>
            <a:ext cx="2376264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Перевод: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en-US" sz="1600" b="1" dirty="0" smtClean="0">
                <a:solidFill>
                  <a:srgbClr val="FFFF00"/>
                </a:solidFill>
              </a:rPr>
              <a:t>Generator,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Power Consumption 500 </a:t>
            </a:r>
            <a:r>
              <a:rPr lang="en-US" sz="1600" b="1" dirty="0" err="1" smtClean="0">
                <a:solidFill>
                  <a:srgbClr val="FFFF00"/>
                </a:solidFill>
              </a:rPr>
              <a:t>Wt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5085184"/>
            <a:ext cx="2376264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Воссоздание: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en-US" sz="1600" b="1" dirty="0" err="1" smtClean="0">
                <a:solidFill>
                  <a:srgbClr val="FFFF00"/>
                </a:solidFill>
              </a:rPr>
              <a:t>PPT</a:t>
            </a:r>
            <a:r>
              <a:rPr lang="en-US" sz="1600" b="1" dirty="0" smtClean="0">
                <a:solidFill>
                  <a:srgbClr val="FFFF00"/>
                </a:solidFill>
              </a:rPr>
              <a:t> Exciter,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500 W</a:t>
            </a:r>
          </a:p>
          <a:p>
            <a:pPr algn="ctr"/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1401688" y="5085184"/>
            <a:ext cx="792088" cy="7641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4" descr="https://encrypted-tbn0.gstatic.com/images?q=tbn:ANd9GcR-x-m8QMZul1hnGlL8it6lIV6COAL-YhR1NxP_6R-5k2mvcJGsB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2" b="89498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491419" cy="142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netl.doe.gov/Image%20Library/technologies/oil-gas/natural-gas/projects-n/ep/DCS_A_34367PulseToo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898" l="3117" r="96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87" y="3512814"/>
            <a:ext cx="3163069" cy="16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  <p:bldP spid="8" grpId="0" build="p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892" y="332656"/>
            <a:ext cx="8456579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«Где логика, где логика?»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892" y="1480716"/>
            <a:ext cx="8312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6.3 </a:t>
            </a:r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complete repair will be done by disassembling the </a:t>
            </a:r>
            <a:r>
              <a:rPr lang="en-US" sz="2400" b="1" dirty="0" smtClean="0">
                <a:solidFill>
                  <a:srgbClr val="FF0000"/>
                </a:solidFill>
              </a:rPr>
              <a:t>valve. </a:t>
            </a:r>
            <a:r>
              <a:rPr lang="en-US" sz="2400" b="1" dirty="0">
                <a:solidFill>
                  <a:srgbClr val="FF0000"/>
                </a:solidFill>
              </a:rPr>
              <a:t>At this time, the </a:t>
            </a:r>
            <a:r>
              <a:rPr lang="en-US" sz="2400" b="1" dirty="0" smtClean="0">
                <a:solidFill>
                  <a:srgbClr val="FF0000"/>
                </a:solidFill>
              </a:rPr>
              <a:t>VALVE DISC (15) CAN BE USED WITH REVERSED PLACEMENT.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6.4 Following parts SHOULD BE REPLACED whenever </a:t>
            </a:r>
            <a:r>
              <a:rPr lang="en-US" sz="2400" b="1" dirty="0">
                <a:solidFill>
                  <a:srgbClr val="FF0000"/>
                </a:solidFill>
              </a:rPr>
              <a:t>disassembly is </a:t>
            </a:r>
            <a:r>
              <a:rPr lang="en-US" sz="2400" b="1" dirty="0" smtClean="0">
                <a:solidFill>
                  <a:srgbClr val="FF0000"/>
                </a:solidFill>
              </a:rPr>
              <a:t>done: Diaphragm </a:t>
            </a:r>
            <a:r>
              <a:rPr lang="en-US" sz="2400" b="1" dirty="0">
                <a:solidFill>
                  <a:srgbClr val="FF0000"/>
                </a:solidFill>
              </a:rPr>
              <a:t>(9), U packing (11), </a:t>
            </a:r>
            <a:r>
              <a:rPr lang="en-US" sz="2400" b="1" dirty="0" smtClean="0">
                <a:solidFill>
                  <a:srgbClr val="FF0000"/>
                </a:solidFill>
              </a:rPr>
              <a:t>VALVE DISC (</a:t>
            </a:r>
            <a:r>
              <a:rPr lang="en-US" sz="2400" b="1" dirty="0">
                <a:solidFill>
                  <a:srgbClr val="FF0000"/>
                </a:solidFill>
              </a:rPr>
              <a:t>15</a:t>
            </a:r>
            <a:r>
              <a:rPr lang="en-US" sz="2400" b="1" dirty="0" smtClean="0">
                <a:solidFill>
                  <a:srgbClr val="FF0000"/>
                </a:solidFill>
              </a:rPr>
              <a:t>)…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566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Текст противоречит сам себе: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789040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893" y="3933056"/>
            <a:ext cx="8456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BMP - Lossless </a:t>
            </a:r>
            <a:r>
              <a:rPr lang="en-US" sz="2400" b="1" dirty="0" smtClean="0">
                <a:solidFill>
                  <a:srgbClr val="FF0000"/>
                </a:solidFill>
              </a:rPr>
              <a:t>UNCOMPRESSED </a:t>
            </a:r>
            <a:r>
              <a:rPr lang="en-US" sz="2400" b="1" dirty="0">
                <a:solidFill>
                  <a:srgbClr val="FF0000"/>
                </a:solidFill>
              </a:rPr>
              <a:t>image format, but larger files due to less effective </a:t>
            </a:r>
            <a:r>
              <a:rPr lang="en-US" sz="2400" b="1" dirty="0" smtClean="0">
                <a:solidFill>
                  <a:srgbClr val="FF0000"/>
                </a:solidFill>
              </a:rPr>
              <a:t>COMPRESSION.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" y="4808389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892" y="4941168"/>
            <a:ext cx="8168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</a:rPr>
              <a:t>должны </a:t>
            </a:r>
            <a:r>
              <a:rPr lang="ru-RU" sz="2400" b="1" dirty="0">
                <a:solidFill>
                  <a:srgbClr val="FF0000"/>
                </a:solidFill>
              </a:rPr>
              <a:t>выявляться все </a:t>
            </a:r>
            <a:r>
              <a:rPr lang="ru-RU" sz="2400" b="1" dirty="0" smtClean="0">
                <a:solidFill>
                  <a:srgbClr val="FF0000"/>
                </a:solidFill>
              </a:rPr>
              <a:t>ПРИЧИНЫ ВОЗМОЖНОГО ПАДЕНИЯ работника</a:t>
            </a:r>
            <a:r>
              <a:rPr lang="ru-RU" sz="2400" b="1" dirty="0">
                <a:solidFill>
                  <a:srgbClr val="FF0000"/>
                </a:solidFill>
              </a:rPr>
              <a:t>, в том числе: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</a:rPr>
              <a:t>НАДЕЖНОСТЬ анкерных устройств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892" y="332656"/>
            <a:ext cx="8456579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 пишет на неродном языке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или использует бюрократические обороты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14" y="1658417"/>
            <a:ext cx="8172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Federating Heterogeneous Data From Multiple Authoring Sources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Немецкий английский: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64904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5826" y="2607295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Китайский английский: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5590" y="3068960"/>
            <a:ext cx="8172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Slave Controller is customized with Enhanced Fan BUS protocol to upload all fan controllers status and </a:t>
            </a:r>
            <a:r>
              <a:rPr lang="en-US" sz="2400" b="1" dirty="0" smtClean="0">
                <a:solidFill>
                  <a:srgbClr val="FF0000"/>
                </a:solidFill>
              </a:rPr>
              <a:t>extended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36512" y="3966155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9314" y="4115395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Русский идиотский: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078" y="4577060"/>
            <a:ext cx="8172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Развитие </a:t>
            </a:r>
            <a:r>
              <a:rPr lang="ru-RU" sz="2400" b="1" dirty="0">
                <a:solidFill>
                  <a:srgbClr val="FF0000"/>
                </a:solidFill>
              </a:rPr>
              <a:t>теории управления социально-экономическими системами, имеющими многоуровневую иерархическую структуру, путём развития концепции общенаучного методологического знания системный подход к решению прикладных проблем, по нашему мнению, тоже является </a:t>
            </a:r>
            <a:r>
              <a:rPr lang="ru-RU" sz="2400" b="1" dirty="0" smtClean="0">
                <a:solidFill>
                  <a:srgbClr val="FF0000"/>
                </a:solidFill>
              </a:rPr>
              <a:t>актуальным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00" y="125760"/>
            <a:ext cx="5421288" cy="1143000"/>
          </a:xfrm>
        </p:spPr>
        <p:txBody>
          <a:bodyPr/>
          <a:lstStyle/>
          <a:p>
            <a:r>
              <a:rPr lang="ru-RU" dirty="0" smtClean="0"/>
              <a:t>Кто виноват?</a:t>
            </a:r>
            <a:endParaRPr lang="ru-RU" dirty="0"/>
          </a:p>
        </p:txBody>
      </p:sp>
      <p:pic>
        <p:nvPicPr>
          <p:cNvPr id="1026" name="Picture 2" descr="http://www.infoniac.ru/upload/medialibrary/9cd/9cd4304711511ca4d5a771084ae6d6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02100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44823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 ошибок в исходнике: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Автор пишет про то, в чем не разбирается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Автор – маркетолог-рекламщик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Автор берется писать на языке, которым плохо владеет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Автор не в ладах с логикой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Автор не знает терминологии в данной предметной области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Автор занимает очень высокую должность 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301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обратной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108720"/>
          </a:xfrm>
        </p:spPr>
        <p:txBody>
          <a:bodyPr/>
          <a:lstStyle/>
          <a:p>
            <a:r>
              <a:rPr lang="ru-RU" dirty="0" smtClean="0"/>
              <a:t>В 99 % случаев автор не узнает, что он написал чушь, и будет писать ее и дальше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6512" y="2420888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55229" y="2636912"/>
            <a:ext cx="2232248" cy="1887679"/>
            <a:chOff x="555229" y="2636912"/>
            <a:chExt cx="2232248" cy="1887679"/>
          </a:xfrm>
        </p:grpSpPr>
        <p:pic>
          <p:nvPicPr>
            <p:cNvPr id="2050" name="Picture 2" descr="http://sinhvienspace.com/wp-content/uploads/2013/10/nghe-thuat-phe-binh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636912"/>
              <a:ext cx="2119586" cy="1887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5229" y="3862789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Зарубежный </a:t>
              </a:r>
              <a:r>
                <a:rPr lang="en-US" b="1" dirty="0" smtClean="0">
                  <a:solidFill>
                    <a:schemeClr val="bg1"/>
                  </a:solidFill>
                </a:rPr>
                <a:t/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Big Boss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19872" y="2636912"/>
            <a:ext cx="2566257" cy="2438401"/>
            <a:chOff x="3419872" y="2636912"/>
            <a:chExt cx="2566257" cy="2438401"/>
          </a:xfrm>
        </p:grpSpPr>
        <p:pic>
          <p:nvPicPr>
            <p:cNvPr id="2052" name="Picture 4" descr="http://zizaza.com/cache/big_thumb/iconset/171315/130740/PNG/256/pry_system/black_file_document_pap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636912"/>
              <a:ext cx="2438400" cy="243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537857" y="3486780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ЧУШЬ</a:t>
              </a:r>
              <a:endParaRPr lang="ru-RU" b="1" dirty="0"/>
            </a:p>
          </p:txBody>
        </p:sp>
      </p:grpSp>
      <p:sp>
        <p:nvSpPr>
          <p:cNvPr id="9" name="Стрелка вправо 8"/>
          <p:cNvSpPr/>
          <p:nvPr/>
        </p:nvSpPr>
        <p:spPr>
          <a:xfrm>
            <a:off x="2793427" y="3109610"/>
            <a:ext cx="848419" cy="56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08104" y="3018915"/>
            <a:ext cx="848419" cy="56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297464" y="2875640"/>
            <a:ext cx="2739032" cy="1591611"/>
            <a:chOff x="6297464" y="2875640"/>
            <a:chExt cx="2739032" cy="1591611"/>
          </a:xfrm>
        </p:grpSpPr>
        <p:pic>
          <p:nvPicPr>
            <p:cNvPr id="2054" name="Picture 6" descr="http://img.thesun.co.uk/multimedia/archive/01288/snakes_1288567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875640"/>
              <a:ext cx="2667024" cy="1591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97464" y="4129335"/>
              <a:ext cx="2739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Российское представительство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2" descr="http://media01.versus.io/00-blog-pics/00-post_header/4199675334_cfd42a39ce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43200" b="33751"/>
          <a:stretch/>
        </p:blipFill>
        <p:spPr bwMode="auto">
          <a:xfrm>
            <a:off x="4618923" y="4941168"/>
            <a:ext cx="1511486" cy="16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углом вверх 11"/>
          <p:cNvSpPr/>
          <p:nvPr/>
        </p:nvSpPr>
        <p:spPr>
          <a:xfrm rot="5400000" flipV="1">
            <a:off x="5858272" y="4725144"/>
            <a:ext cx="1808708" cy="12241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55976" y="624156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Переводчик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делать?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 подставлять заказчика, перетаскивая бред из исходника в оригинал</a:t>
            </a:r>
          </a:p>
          <a:p>
            <a:r>
              <a:rPr lang="ru-RU" b="1" dirty="0" smtClean="0"/>
              <a:t>Если заказчик не способен понять, в чем </a:t>
            </a:r>
            <a:r>
              <a:rPr lang="ru-RU" b="1" dirty="0" err="1" smtClean="0"/>
              <a:t>бредовость</a:t>
            </a:r>
            <a:r>
              <a:rPr lang="ru-RU" b="1" dirty="0" smtClean="0"/>
              <a:t> исходника – вносить правки самостоятельно</a:t>
            </a:r>
          </a:p>
          <a:p>
            <a:r>
              <a:rPr lang="ru-RU" b="1" dirty="0" smtClean="0"/>
              <a:t>Если заказчик способен понять – уведомлять заказчика об ошибках в исходнике и вносить правки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029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 уважаемых коллег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Переводной </a:t>
            </a:r>
            <a:r>
              <a:rPr lang="ru-RU" i="1" dirty="0"/>
              <a:t>текст должен передавать смысл не того, что формально сказано, а того, что хотел сказать автор исходного текста, но по каким-то причинам, (например, в силу недостаточного умения) изложил невразумительно</a:t>
            </a:r>
            <a:r>
              <a:rPr lang="ru-RU" dirty="0" smtClean="0"/>
              <a:t>. И. </a:t>
            </a:r>
            <a:r>
              <a:rPr lang="ru-RU" dirty="0" err="1" smtClean="0"/>
              <a:t>Шалыт</a:t>
            </a:r>
            <a:endParaRPr lang="ru-RU" dirty="0" smtClean="0"/>
          </a:p>
          <a:p>
            <a:r>
              <a:rPr lang="ru-RU" i="1" dirty="0"/>
              <a:t>Переводчику платят не за перевод. А за отсутствие проблем с этим документом и этим переводом в будущем</a:t>
            </a:r>
            <a:r>
              <a:rPr lang="ru-RU" dirty="0"/>
              <a:t>. В. Афанасьев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6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Допустимо ли переводчику</a:t>
            </a:r>
            <a:br>
              <a:rPr lang="ru-RU" dirty="0" smtClean="0"/>
            </a:br>
            <a:r>
              <a:rPr lang="ru-RU" dirty="0" smtClean="0"/>
              <a:t>править автора исходника?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ru-RU" dirty="0" smtClean="0"/>
              <a:t>В техническом переводе – да…</a:t>
            </a:r>
          </a:p>
          <a:p>
            <a:r>
              <a:rPr lang="ru-RU" dirty="0" smtClean="0"/>
              <a:t>… если переводчик – специалист в соответствующей области</a:t>
            </a:r>
            <a:endParaRPr lang="ru-RU" dirty="0"/>
          </a:p>
        </p:txBody>
      </p:sp>
      <p:pic>
        <p:nvPicPr>
          <p:cNvPr id="4" name="Dilbert - The Knack The Curse of the Engine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835696" y="3284984"/>
            <a:ext cx="488263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3776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Переводчик – последний </a:t>
            </a:r>
            <a:br>
              <a:rPr lang="ru-RU" dirty="0" smtClean="0"/>
            </a:br>
            <a:r>
              <a:rPr lang="ru-RU" dirty="0" smtClean="0"/>
              <a:t>барьер на пути глупости!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639166"/>
            <a:ext cx="2376264" cy="175432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Translation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ru-RU" b="1" dirty="0" smtClean="0">
                <a:solidFill>
                  <a:srgbClr val="FFC000"/>
                </a:solidFill>
              </a:rPr>
              <a:t>перевод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r>
              <a:rPr lang="ru-RU" b="1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точная передача смысла оригинала на другом языке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0637" y="1628800"/>
            <a:ext cx="3958997" cy="203132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Transcreation</a:t>
            </a:r>
            <a:r>
              <a:rPr lang="en-US" b="1" dirty="0" smtClean="0">
                <a:solidFill>
                  <a:srgbClr val="FFC000"/>
                </a:solidFill>
              </a:rPr>
              <a:t> (</a:t>
            </a:r>
            <a:r>
              <a:rPr lang="ru-RU" b="1" dirty="0" smtClean="0">
                <a:solidFill>
                  <a:srgbClr val="FFC000"/>
                </a:solidFill>
              </a:rPr>
              <a:t>воссоздание):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Написание текста на другом языке заново с исправлением всех несоответствий оригинала законам природы, здравому смыслу, логике, смыслу, культуре страны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823212"/>
            <a:ext cx="2376264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Все глупости оригинала переносятся в перевод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4385" y="4115979"/>
            <a:ext cx="3905249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Смысловые ошибки исходника устраняются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979712" y="3367358"/>
            <a:ext cx="432048" cy="455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300192" y="3660125"/>
            <a:ext cx="432048" cy="455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://www.thirdyearabroad.com/media/k2/items/cache/da9a8cddd3279727df22914d9bc8b00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07" y="4907543"/>
            <a:ext cx="2089818" cy="180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edia.licdn.com/mpr/mpr/AAEAAQAAAAAAAAMFAAAAJDAyYTM0YTMzLWQ3YjMtNDYxMy1iNTI5LWZhN2M1ZGRiNDNmY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44565"/>
            <a:ext cx="2321121" cy="13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Научный подход: классификация источников ошибок в исходнике</a:t>
            </a:r>
            <a:endParaRPr lang="ru-RU" dirty="0"/>
          </a:p>
        </p:txBody>
      </p:sp>
      <p:pic>
        <p:nvPicPr>
          <p:cNvPr id="4" name="Picture 2" descr="http://media01.versus.io/00-blog-pics/00-post_header/4199675334_cfd42a39ce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43200" b="33751"/>
          <a:stretch/>
        </p:blipFill>
        <p:spPr bwMode="auto">
          <a:xfrm>
            <a:off x="3263243" y="1772816"/>
            <a:ext cx="2676909" cy="29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659767"/>
            <a:ext cx="266429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Невежественность и некомпетентность автора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573016"/>
            <a:ext cx="266429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Непонимание и незнание терминологии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1659767"/>
            <a:ext cx="266429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 пишет на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неродном языке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3573016"/>
            <a:ext cx="266429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Опускание информации, кажущейся автору очевидной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5085184"/>
            <a:ext cx="266429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Отсутствие логики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13176"/>
            <a:ext cx="8229600" cy="16127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Инженеры очень заняты своим прямым делом. Документацию пишут люди, не имеющие соответствующего </a:t>
            </a:r>
            <a:r>
              <a:rPr lang="ru-RU" dirty="0" smtClean="0"/>
              <a:t>образования</a:t>
            </a:r>
            <a:r>
              <a:rPr lang="en-US" dirty="0" smtClean="0"/>
              <a:t> </a:t>
            </a:r>
            <a:r>
              <a:rPr lang="ru-RU" dirty="0" smtClean="0"/>
              <a:t>и опыта</a:t>
            </a:r>
            <a:endParaRPr lang="ru-RU" dirty="0"/>
          </a:p>
        </p:txBody>
      </p:sp>
      <p:pic>
        <p:nvPicPr>
          <p:cNvPr id="1026" name="Picture 2" descr="http://blogs-images.forbes.com/tomiogeron/files/2012/06/demandscore_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35917"/>
            <a:ext cx="52482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764704"/>
            <a:ext cx="353943" cy="43204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dirty="0" smtClean="0"/>
              <a:t>T. </a:t>
            </a:r>
            <a:r>
              <a:rPr lang="en-US" sz="1100" dirty="0" err="1" smtClean="0"/>
              <a:t>Geron</a:t>
            </a:r>
            <a:r>
              <a:rPr lang="en-US" sz="1100" dirty="0" smtClean="0"/>
              <a:t>. How Much Are Engineers in Demand? // Forbes, 21.12.2011</a:t>
            </a:r>
            <a:endParaRPr lang="ru-RU" sz="1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892" y="332656"/>
            <a:ext cx="8456579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Невежественность и некомпетентность автора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127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 не понимает, что </a:t>
            </a:r>
            <a:r>
              <a:rPr lang="ru-RU" sz="2800" dirty="0" smtClean="0"/>
              <a:t>по законам природы может </a:t>
            </a:r>
            <a:r>
              <a:rPr lang="ru-RU" sz="2800" dirty="0" smtClean="0"/>
              <a:t>быть, а чего не может быть вообще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278092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material has to withstand temperatures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up </a:t>
            </a:r>
            <a:r>
              <a:rPr lang="en-US" sz="2400" b="1" dirty="0" smtClean="0">
                <a:solidFill>
                  <a:srgbClr val="FF0000"/>
                </a:solidFill>
              </a:rPr>
              <a:t>to -300 C in outer space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vecto.rs/600/vector-of-a-freezing-cold-cartoon-guy-shivering-to-death-by-gnurf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73" y="2447179"/>
            <a:ext cx="1298575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536" y="4265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engine efficiency is 140%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i.stack.imgur.com/NM23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9" y="4635004"/>
            <a:ext cx="2628999" cy="20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2278981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-14808" y="4007504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16200000">
            <a:off x="2695941" y="5440277"/>
            <a:ext cx="278972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892" y="332656"/>
            <a:ext cx="8456579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Невежественность и некомпетентность автора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8471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Покрытие выдерживает температуру </a:t>
            </a:r>
            <a:r>
              <a:rPr lang="ru-RU" b="1" dirty="0">
                <a:solidFill>
                  <a:srgbClr val="FF0000"/>
                </a:solidFill>
              </a:rPr>
              <a:t>до </a:t>
            </a:r>
            <a:r>
              <a:rPr lang="ru-RU" b="1" dirty="0">
                <a:solidFill>
                  <a:srgbClr val="FF0000"/>
                </a:solidFill>
              </a:rPr>
              <a:t>+68 </a:t>
            </a:r>
            <a:r>
              <a:rPr lang="ru-RU" b="1" baseline="30000" dirty="0" err="1">
                <a:solidFill>
                  <a:srgbClr val="FF0000"/>
                </a:solidFill>
              </a:rPr>
              <a:t>о</a:t>
            </a:r>
            <a:r>
              <a:rPr lang="ru-RU" b="1" dirty="0" err="1">
                <a:solidFill>
                  <a:srgbClr val="FF0000"/>
                </a:solidFill>
              </a:rPr>
              <a:t>С</a:t>
            </a:r>
            <a:r>
              <a:rPr lang="ru-RU" b="1" dirty="0">
                <a:solidFill>
                  <a:srgbClr val="FF0000"/>
                </a:solidFill>
              </a:rPr>
              <a:t> на поверхности Марса</a:t>
            </a:r>
          </a:p>
        </p:txBody>
      </p:sp>
      <p:pic>
        <p:nvPicPr>
          <p:cNvPr id="15" name="Picture 2" descr="http://old.culture.ru/ru/uploads/media/news/0001/16/thumb_15272_news_bi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43" y="4912003"/>
            <a:ext cx="2304256" cy="15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/>
      <p:bldP spid="20" grpId="0"/>
      <p:bldP spid="18" grpId="0" animBg="1"/>
      <p:bldP spid="24" grpId="0" animBg="1"/>
      <p:bldP spid="2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8152"/>
            <a:ext cx="8229600" cy="6046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Information, Data, </a:t>
            </a:r>
            <a:r>
              <a:rPr lang="en-US" sz="2400" dirty="0" smtClean="0"/>
              <a:t>Knowledge</a:t>
            </a:r>
            <a:r>
              <a:rPr lang="ru-RU" sz="2400" dirty="0" smtClean="0"/>
              <a:t> – это РАЗНЫЕ вещи!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892" y="332656"/>
            <a:ext cx="8456579" cy="8640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Непонимание терминологии,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насаждение маркетингового «новояза»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7381" y="162880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Типичный пример маркетинговой белиберды: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Knowledge visualization to support executive dashboards, collaboration, reporting, reviews, “at-a-glance” program evaluation and the ability to present earned value metrics.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284984"/>
            <a:ext cx="9144000" cy="6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3573016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Насаждение маркетингового термина в техническом тексте: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If you wake up the analyzer manually before the set wake-up time, you additionally monitor the correct execution of the </a:t>
            </a:r>
            <a:r>
              <a:rPr lang="en-US" sz="2400" b="1" dirty="0" smtClean="0">
                <a:solidFill>
                  <a:srgbClr val="FF0000"/>
                </a:solidFill>
              </a:rPr>
              <a:t>DAILY PIPE. </a:t>
            </a:r>
            <a:r>
              <a:rPr lang="en-US" sz="2400" b="1" dirty="0">
                <a:solidFill>
                  <a:srgbClr val="FF0000"/>
                </a:solidFill>
              </a:rPr>
              <a:t>The daily pipe is a </a:t>
            </a:r>
            <a:r>
              <a:rPr lang="en-US" sz="2400" b="1" dirty="0" smtClean="0">
                <a:solidFill>
                  <a:srgbClr val="FF0000"/>
                </a:solidFill>
              </a:rPr>
              <a:t>MAINTENANCE PIPE. </a:t>
            </a:r>
            <a:r>
              <a:rPr lang="en-US" sz="2400" b="1" dirty="0">
                <a:solidFill>
                  <a:srgbClr val="FF0000"/>
                </a:solidFill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MAINTENANCE PIPE executes </a:t>
            </a:r>
            <a:r>
              <a:rPr lang="en-US" sz="2400" b="1" dirty="0">
                <a:solidFill>
                  <a:srgbClr val="FF0000"/>
                </a:solidFill>
              </a:rPr>
              <a:t>a set of software-controlled maintenance items. The </a:t>
            </a:r>
            <a:r>
              <a:rPr lang="en-US" sz="2400" b="1" dirty="0" smtClean="0">
                <a:solidFill>
                  <a:srgbClr val="FF0000"/>
                </a:solidFill>
              </a:rPr>
              <a:t>DAILY PIPE includes </a:t>
            </a:r>
            <a:r>
              <a:rPr lang="en-US" sz="2400" b="1" dirty="0">
                <a:solidFill>
                  <a:srgbClr val="FF0000"/>
                </a:solidFill>
              </a:rPr>
              <a:t>all maintenance items required for instrument start.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3892" y="332656"/>
            <a:ext cx="8456579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Опускание важной информации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1153404"/>
            <a:ext cx="8382000" cy="44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Текст норм летной годности на легкие вертолеты: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3400" y="1584522"/>
            <a:ext cx="8229600" cy="56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17 </a:t>
            </a:r>
            <a:r>
              <a:rPr lang="en-US" b="1" dirty="0" smtClean="0">
                <a:solidFill>
                  <a:srgbClr val="FF0000"/>
                </a:solidFill>
              </a:rPr>
              <a:t>knots controllability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Двойная стрелка влево/вверх 7"/>
          <p:cNvSpPr/>
          <p:nvPr/>
        </p:nvSpPr>
        <p:spPr>
          <a:xfrm rot="13715760">
            <a:off x="3292694" y="2483089"/>
            <a:ext cx="1974210" cy="208823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9600" y="4040488"/>
            <a:ext cx="2376264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Перевод: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Управляемость вертолета на скорости 17 узлов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040488"/>
            <a:ext cx="3250704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Воссоздание: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Управляемость вертолета при скорости ветра 17 узлов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ctr"/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Знак запрета 10"/>
          <p:cNvSpPr/>
          <p:nvPr/>
        </p:nvSpPr>
        <p:spPr>
          <a:xfrm>
            <a:off x="1185664" y="4012285"/>
            <a:ext cx="1224136" cy="12034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http://lenivaya-hoziaika.ru/wp-content/uploads/2013/03/veter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200034" cy="20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0-tub-ru.yandex.net/i?id=0be2f3802568953f0a110cf19e4fb590&amp;n=33&amp;h=190&amp;w=2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1962"/>
            <a:ext cx="2114607" cy="13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pp.vk.me/c624231/v624231568/37ed8/iOjaO30h8A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9"/>
          <a:stretch/>
        </p:blipFill>
        <p:spPr bwMode="auto">
          <a:xfrm>
            <a:off x="2999975" y="4063621"/>
            <a:ext cx="2436121" cy="20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692</Words>
  <Application>Microsoft Office PowerPoint</Application>
  <PresentationFormat>Экран (4:3)</PresentationFormat>
  <Paragraphs>84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Ошибки в исходнике:  кто виноват и что делать</vt:lpstr>
      <vt:lpstr>Цитаты уважаемых коллег</vt:lpstr>
      <vt:lpstr>Допустимо ли переводчику править автора исходника?</vt:lpstr>
      <vt:lpstr>Переводчик – последний  барьер на пути глупости! </vt:lpstr>
      <vt:lpstr>Научный подход: классификация источников ошибок в исходнике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виноват?</vt:lpstr>
      <vt:lpstr>Отсутствие обратной связи</vt:lpstr>
      <vt:lpstr>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Bella Gromakovskaya</dc:creator>
  <cp:lastModifiedBy>Windows User</cp:lastModifiedBy>
  <cp:revision>55</cp:revision>
  <dcterms:created xsi:type="dcterms:W3CDTF">2012-07-18T12:20:17Z</dcterms:created>
  <dcterms:modified xsi:type="dcterms:W3CDTF">2016-05-31T20:40:11Z</dcterms:modified>
</cp:coreProperties>
</file>