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9"/>
  </p:notesMasterIdLst>
  <p:sldIdLst>
    <p:sldId id="256" r:id="rId2"/>
    <p:sldId id="260" r:id="rId3"/>
    <p:sldId id="265" r:id="rId4"/>
    <p:sldId id="257" r:id="rId5"/>
    <p:sldId id="258" r:id="rId6"/>
    <p:sldId id="259" r:id="rId7"/>
    <p:sldId id="261" r:id="rId8"/>
    <p:sldId id="262" r:id="rId9"/>
    <p:sldId id="263" r:id="rId10"/>
    <p:sldId id="264" r:id="rId11"/>
    <p:sldId id="266" r:id="rId12"/>
    <p:sldId id="267" r:id="rId13"/>
    <p:sldId id="272" r:id="rId14"/>
    <p:sldId id="268" r:id="rId15"/>
    <p:sldId id="270" r:id="rId16"/>
    <p:sldId id="271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598" autoAdjust="0"/>
  </p:normalViewPr>
  <p:slideViewPr>
    <p:cSldViewPr>
      <p:cViewPr varScale="1">
        <p:scale>
          <a:sx n="110" d="100"/>
          <a:sy n="110" d="100"/>
        </p:scale>
        <p:origin x="-163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C25B04-EF03-4F5F-B77A-908AAEA02FB8}" type="datetimeFigureOut">
              <a:rPr lang="ru-RU" smtClean="0"/>
              <a:pPr/>
              <a:t>28.06.2016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4874B-7F3A-4953-B911-6212B51BB64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4874B-7F3A-4953-B911-6212B51BB64C}" type="slidenum">
              <a:rPr lang="ru-RU" smtClean="0"/>
              <a:pPr/>
              <a:t>17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6/28/2016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6/28/2016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6/28/2016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6/28/2016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6/28/2016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6/28/2016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6/28/2016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6/28/2016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6/28/2016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6/28/2016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6/28/2016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6/28/2016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4800" y="1219200"/>
            <a:ext cx="8534400" cy="1470025"/>
          </a:xfrm>
        </p:spPr>
        <p:txBody>
          <a:bodyPr>
            <a:noAutofit/>
          </a:bodyPr>
          <a:lstStyle/>
          <a:p>
            <a:r>
              <a:rPr lang="ru-RU" sz="4000" dirty="0" smtClean="0"/>
              <a:t>Обзор тендеров в переводческой сфере за 2015 г.                       Проблемы, тенденции.</a:t>
            </a:r>
            <a:endParaRPr lang="ru-RU" sz="40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5943600"/>
            <a:ext cx="6400800" cy="304800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tx1"/>
                </a:solidFill>
              </a:rPr>
              <a:t>Июль 2016 г.</a:t>
            </a: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971800"/>
            <a:ext cx="2743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«Закупка у единственного поставщика». Самые крупные закупки: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АО НПП «Конструкторское бюро машиностроения»</a:t>
            </a:r>
            <a:r>
              <a:rPr lang="ru-RU" sz="2000" dirty="0" smtClean="0"/>
              <a:t>. Сумма закупки 34 700 740.00 руб. Сроки оказания услуг: ноябрь 2015 г – декабрь 2018 г. Поставщик: ООО «ЭГО Транслейтинг СБ».</a:t>
            </a:r>
          </a:p>
          <a:p>
            <a:r>
              <a:rPr lang="ru-RU" sz="2000" b="1" dirty="0" smtClean="0"/>
              <a:t>АО «Конструкторское бюро приборостроения им. академика А. Г. Шипунова»</a:t>
            </a:r>
            <a:r>
              <a:rPr lang="ru-RU" sz="2000" dirty="0" smtClean="0"/>
              <a:t>. Сумма закупки 20 000 000.00 руб., Поставщик: ООО «ЭГО Транслейтинг СБ».</a:t>
            </a:r>
          </a:p>
          <a:p>
            <a:r>
              <a:rPr lang="ru-RU" sz="2000" b="1" dirty="0" smtClean="0"/>
              <a:t>АО «Гражданские самолёты Сухого».</a:t>
            </a:r>
            <a:r>
              <a:rPr lang="ru-RU" sz="2000" dirty="0" smtClean="0"/>
              <a:t> Сумма закупки 16 772 000.00 руб., Поставщик: ООО «ТрансЛинк – 24».</a:t>
            </a:r>
          </a:p>
          <a:p>
            <a:r>
              <a:rPr lang="ru-RU" sz="2000" b="1" dirty="0" smtClean="0"/>
              <a:t>АО «Конструкторское бюро приборостроения им. академика А. Г. Шипунова». </a:t>
            </a:r>
            <a:r>
              <a:rPr lang="ru-RU" sz="2000" dirty="0" smtClean="0"/>
              <a:t>Сумма закупки 16 299 768.95 руб., Поставщик: ООО «ЭГО Транслейтинг СБ».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Статистика по языкам и видам переводов, которые фигурировали в </a:t>
            </a:r>
            <a:r>
              <a:rPr lang="ru-RU" sz="3600" dirty="0" smtClean="0"/>
              <a:t>тендерах</a:t>
            </a:r>
            <a:endParaRPr lang="ru-RU" sz="36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/>
              <a:t>Статистика по языкам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4040188" cy="395128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английский — 94%;</a:t>
            </a:r>
          </a:p>
          <a:p>
            <a:r>
              <a:rPr lang="ru-RU" sz="2400" dirty="0" smtClean="0"/>
              <a:t>немецкий — 72%;</a:t>
            </a:r>
          </a:p>
          <a:p>
            <a:r>
              <a:rPr lang="ru-RU" sz="2400" dirty="0" smtClean="0"/>
              <a:t>французский — 43%;</a:t>
            </a:r>
          </a:p>
          <a:p>
            <a:r>
              <a:rPr lang="ru-RU" sz="2400" dirty="0" smtClean="0"/>
              <a:t>испанский — 39%</a:t>
            </a:r>
          </a:p>
          <a:p>
            <a:r>
              <a:rPr lang="ru-RU" sz="2400" dirty="0" smtClean="0"/>
              <a:t>итальянский — 36%;</a:t>
            </a:r>
          </a:p>
          <a:p>
            <a:r>
              <a:rPr lang="ru-RU" sz="2400" dirty="0" smtClean="0"/>
              <a:t>китайский — 21%;</a:t>
            </a:r>
          </a:p>
          <a:p>
            <a:r>
              <a:rPr lang="ru-RU" sz="2400" dirty="0" smtClean="0"/>
              <a:t>корейский, японский — 12%;</a:t>
            </a:r>
          </a:p>
          <a:p>
            <a:r>
              <a:rPr lang="ru-RU" sz="2400" dirty="0" smtClean="0"/>
              <a:t>прочие — от 1% до 9%.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8200" y="1828800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/>
              <a:t>Статистика по видам переводов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2438400"/>
            <a:ext cx="4041775" cy="3951288"/>
          </a:xfrm>
        </p:spPr>
        <p:txBody>
          <a:bodyPr/>
          <a:lstStyle/>
          <a:p>
            <a:r>
              <a:rPr lang="ru-RU" dirty="0" smtClean="0"/>
              <a:t>письменные переводы: 299 тендеров (71%)</a:t>
            </a:r>
          </a:p>
          <a:p>
            <a:r>
              <a:rPr lang="ru-RU" dirty="0" smtClean="0"/>
              <a:t>устные (последовательный, синхронный) переводы: 123 тендера (29%)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Статистика по </a:t>
            </a:r>
            <a:r>
              <a:rPr lang="ru-RU" dirty="0" smtClean="0"/>
              <a:t>регионам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47800" y="1600200"/>
          <a:ext cx="6400800" cy="4201597"/>
        </p:xfrm>
        <a:graphic>
          <a:graphicData uri="http://schemas.openxmlformats.org/drawingml/2006/table">
            <a:tbl>
              <a:tblPr/>
              <a:tblGrid>
                <a:gridCol w="2895600"/>
                <a:gridCol w="1981200"/>
                <a:gridCol w="1524000"/>
              </a:tblGrid>
              <a:tr h="9768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222222"/>
                          </a:solidFill>
                          <a:latin typeface="+mn-lt"/>
                        </a:rPr>
                        <a:t>Регион</a:t>
                      </a:r>
                      <a:r>
                        <a:rPr lang="ru-RU" sz="1400" b="1" i="0" u="none" strike="noStrike" baseline="0" dirty="0" smtClean="0">
                          <a:solidFill>
                            <a:srgbClr val="222222"/>
                          </a:solidFill>
                          <a:latin typeface="+mn-lt"/>
                        </a:rPr>
                        <a:t> РФ</a:t>
                      </a:r>
                      <a:endParaRPr lang="ru-RU" sz="1400" b="1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Число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тендеров , шт.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222222"/>
                          </a:solidFill>
                          <a:latin typeface="+mn-lt"/>
                        </a:rPr>
                        <a:t>Доля от общего</a:t>
                      </a:r>
                      <a:r>
                        <a:rPr lang="ru-RU" sz="1400" b="1" i="0" u="none" strike="noStrike" baseline="0" dirty="0" smtClean="0">
                          <a:solidFill>
                            <a:srgbClr val="222222"/>
                          </a:solidFill>
                          <a:latin typeface="+mn-lt"/>
                        </a:rPr>
                        <a:t> числа, %</a:t>
                      </a:r>
                      <a:endParaRPr lang="ru-RU" sz="1400" b="1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г. Москва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222222"/>
                          </a:solidFill>
                          <a:latin typeface="+mn-lt"/>
                        </a:rPr>
                        <a:t>87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222222"/>
                          </a:solidFill>
                          <a:latin typeface="+mn-lt"/>
                        </a:rPr>
                        <a:t>21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Московская обл.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г. Санкт-Петербург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Ленинградская обл.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Республика Татарстан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222222"/>
                          </a:solidFill>
                          <a:latin typeface="+mn-lt"/>
                        </a:rPr>
                        <a:t>17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Омская обл.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Сахалинская обл.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ХМАО — Югра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Хабаровский край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2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Кемеровская обл.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Ненецкий АО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Мурманская обл.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Псковская</a:t>
                      </a:r>
                      <a:r>
                        <a:rPr lang="ru-RU" sz="14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обл.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Статистика по критериям  отбора в конкурентных закупках за 2015 г.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Государственные закупки:</a:t>
            </a:r>
          </a:p>
          <a:p>
            <a:pPr>
              <a:buNone/>
            </a:pPr>
            <a:r>
              <a:rPr lang="ru-RU" sz="2000" dirty="0" smtClean="0"/>
              <a:t>-</a:t>
            </a:r>
            <a:r>
              <a:rPr lang="ru-RU" sz="2000" b="1" dirty="0" smtClean="0"/>
              <a:t> цена</a:t>
            </a:r>
            <a:r>
              <a:rPr lang="ru-RU" sz="2000" dirty="0" smtClean="0"/>
              <a:t> - 195 шт. - 92% (46 запросов котировок + 149 аукционов);</a:t>
            </a:r>
          </a:p>
          <a:p>
            <a:pPr>
              <a:buNone/>
            </a:pPr>
            <a:r>
              <a:rPr lang="ru-RU" sz="2000" dirty="0" smtClean="0"/>
              <a:t>- </a:t>
            </a:r>
            <a:r>
              <a:rPr lang="ru-RU" sz="2000" b="1" dirty="0" smtClean="0"/>
              <a:t>цена + квалификация</a:t>
            </a:r>
            <a:r>
              <a:rPr lang="ru-RU" sz="2000" dirty="0" smtClean="0"/>
              <a:t> (опыт, кадры, МТР, качество (тест), стабильность компании) - 17 шт. - 8% (17 открытых конкурсов + 0 запросов предложений).</a:t>
            </a:r>
          </a:p>
          <a:p>
            <a:r>
              <a:rPr lang="ru-RU" dirty="0" smtClean="0"/>
              <a:t> </a:t>
            </a:r>
            <a:r>
              <a:rPr lang="ru-RU" sz="2800" b="1" dirty="0" smtClean="0"/>
              <a:t>Коммерческие закупки</a:t>
            </a:r>
            <a:r>
              <a:rPr lang="ru-RU" sz="2800" dirty="0" smtClean="0"/>
              <a:t>:</a:t>
            </a:r>
          </a:p>
          <a:p>
            <a:pPr>
              <a:buNone/>
            </a:pPr>
            <a:r>
              <a:rPr lang="ru-RU" sz="2000" dirty="0" smtClean="0"/>
              <a:t>- </a:t>
            </a:r>
            <a:r>
              <a:rPr lang="ru-RU" sz="2000" b="1" dirty="0" smtClean="0"/>
              <a:t>цена </a:t>
            </a:r>
            <a:r>
              <a:rPr lang="ru-RU" sz="2000" dirty="0" smtClean="0"/>
              <a:t>- 70 шт. -38% (50 запросов котировок + 20 аукционов);</a:t>
            </a:r>
          </a:p>
          <a:p>
            <a:pPr>
              <a:buNone/>
            </a:pPr>
            <a:r>
              <a:rPr lang="ru-RU" sz="2000" dirty="0" smtClean="0"/>
              <a:t>- </a:t>
            </a:r>
            <a:r>
              <a:rPr lang="ru-RU" sz="2000" b="1" dirty="0" smtClean="0"/>
              <a:t>цена + квалификация</a:t>
            </a:r>
            <a:r>
              <a:rPr lang="ru-RU" sz="2000" dirty="0" smtClean="0"/>
              <a:t> (опыт, кадры, МТР, качество (тест), стабильность компании) - 116 шт. - 62% (10 открытых конкурсов + 106 запросов предложений).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ru-RU" dirty="0" smtClean="0"/>
              <a:t>Взаимодействие с ФАС</a:t>
            </a:r>
            <a:endParaRPr lang="ru-RU" dirty="0"/>
          </a:p>
        </p:txBody>
      </p:sp>
      <p:pic>
        <p:nvPicPr>
          <p:cNvPr id="3" name="Picture 2" descr="C:\Users\Larisa\Google Диск\работка\Прима Виста - руководство\Доклады TFR-2016\Обзор по тендерам за 2015 г. Тенденции\КАРТИНКИ\sanitar-les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295400"/>
            <a:ext cx="4362450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 smtClean="0"/>
              <a:t>Сложные требования                            к участникам </a:t>
            </a:r>
            <a:r>
              <a:rPr lang="ru-RU" dirty="0" smtClean="0"/>
              <a:t>закупок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4191000" y="1524000"/>
            <a:ext cx="4800600" cy="48006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- </a:t>
            </a:r>
            <a:r>
              <a:rPr lang="ru-RU" sz="2000" b="1" dirty="0" smtClean="0">
                <a:solidFill>
                  <a:schemeClr val="tx1"/>
                </a:solidFill>
              </a:rPr>
              <a:t>Непрофильные услуги</a:t>
            </a:r>
            <a:r>
              <a:rPr lang="ru-RU" sz="2000" dirty="0" smtClean="0">
                <a:solidFill>
                  <a:schemeClr val="tx1"/>
                </a:solidFill>
              </a:rPr>
              <a:t> (организация 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колл-центра, банкета, проживания, издательство, тиражирования и т.д.).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 - </a:t>
            </a:r>
            <a:r>
              <a:rPr lang="ru-RU" sz="2000" b="1" dirty="0" smtClean="0">
                <a:solidFill>
                  <a:schemeClr val="tx1"/>
                </a:solidFill>
              </a:rPr>
              <a:t>Завышенные критерии подтверждения опыта работы</a:t>
            </a:r>
            <a:r>
              <a:rPr lang="ru-RU" sz="2000" dirty="0" smtClean="0">
                <a:solidFill>
                  <a:schemeClr val="tx1"/>
                </a:solidFill>
              </a:rPr>
              <a:t> (контракты на несколько млн. руб. по узкой тематике или языку).</a:t>
            </a:r>
          </a:p>
          <a:p>
            <a:pPr algn="l">
              <a:buFontTx/>
              <a:buChar char="-"/>
            </a:pPr>
            <a:r>
              <a:rPr lang="ru-RU" sz="2000" b="1" dirty="0" smtClean="0">
                <a:solidFill>
                  <a:schemeClr val="tx1"/>
                </a:solidFill>
              </a:rPr>
              <a:t> Штат компании</a:t>
            </a:r>
            <a:r>
              <a:rPr lang="ru-RU" sz="2000" dirty="0" smtClean="0">
                <a:solidFill>
                  <a:schemeClr val="tx1"/>
                </a:solidFill>
              </a:rPr>
              <a:t> (от 50, 100 человек в сегменте малого и среднего предпринимательства).</a:t>
            </a:r>
          </a:p>
          <a:p>
            <a:pPr algn="l"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Получение у заказчика оригиналов документов</a:t>
            </a:r>
            <a:r>
              <a:rPr lang="ru-RU" sz="2000" dirty="0" smtClean="0">
                <a:solidFill>
                  <a:schemeClr val="tx1"/>
                </a:solidFill>
              </a:rPr>
              <a:t> в бумажном варианте под подпись.</a:t>
            </a:r>
          </a:p>
          <a:p>
            <a:pPr algn="l"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Обязательное наличие синхронного оборудования</a:t>
            </a:r>
            <a:r>
              <a:rPr lang="ru-RU" sz="2000" dirty="0" smtClean="0">
                <a:solidFill>
                  <a:schemeClr val="tx1"/>
                </a:solidFill>
              </a:rPr>
              <a:t> в собственности компании или наличие достаточного количества комплектов.</a:t>
            </a:r>
          </a:p>
          <a:p>
            <a:pPr algn="l"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Наличие ЭЦП определенного Заказчиком Удостоверяющего Центра</a:t>
            </a:r>
            <a:r>
              <a:rPr lang="ru-RU" sz="2000" dirty="0" smtClean="0">
                <a:solidFill>
                  <a:schemeClr val="tx1"/>
                </a:solidFill>
              </a:rPr>
              <a:t> (ЭЦП УЦ РЖД).</a:t>
            </a:r>
          </a:p>
          <a:p>
            <a:pPr algn="l">
              <a:buFontTx/>
              <a:buChar char="-"/>
            </a:pPr>
            <a:endParaRPr lang="ru-RU" sz="2000" dirty="0" smtClean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524000"/>
            <a:ext cx="3505776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Организация работы по </a:t>
            </a:r>
            <a:r>
              <a:rPr lang="ru-RU" sz="4000" dirty="0" smtClean="0"/>
              <a:t>тендерам</a:t>
            </a:r>
            <a:endParaRPr lang="ru-RU" sz="4000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6172200" y="1447800"/>
            <a:ext cx="2590800" cy="14478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ru-RU" dirty="0" smtClean="0"/>
              <a:t>Грамотная организация процесса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05000"/>
            <a:ext cx="5715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Содержимое 6"/>
          <p:cNvSpPr txBox="1">
            <a:spLocks/>
          </p:cNvSpPr>
          <p:nvPr/>
        </p:nvSpPr>
        <p:spPr>
          <a:xfrm>
            <a:off x="4800600" y="25146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6"/>
          <p:cNvSpPr txBox="1">
            <a:spLocks/>
          </p:cNvSpPr>
          <p:nvPr/>
        </p:nvSpPr>
        <p:spPr>
          <a:xfrm>
            <a:off x="6172200" y="3200400"/>
            <a:ext cx="2590800" cy="1447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Правильная мотивация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Содержимое 6"/>
          <p:cNvSpPr txBox="1">
            <a:spLocks/>
          </p:cNvSpPr>
          <p:nvPr/>
        </p:nvSpPr>
        <p:spPr>
          <a:xfrm>
            <a:off x="6172200" y="4953000"/>
            <a:ext cx="2590800" cy="1447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Выделение отдельного сотрудника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ru-RU" b="0" dirty="0" smtClean="0"/>
              <a:t>Тендеры</a:t>
            </a:r>
            <a:r>
              <a:rPr lang="en-US" b="0" dirty="0" smtClean="0"/>
              <a:t>: </a:t>
            </a:r>
            <a:r>
              <a:rPr lang="ru-RU" b="0" dirty="0" smtClean="0"/>
              <a:t>стоит ли игра свеч?</a:t>
            </a:r>
            <a:endParaRPr lang="ru-RU" b="0" dirty="0"/>
          </a:p>
        </p:txBody>
      </p:sp>
      <p:pic>
        <p:nvPicPr>
          <p:cNvPr id="2051" name="Picture 3" descr="C:\Users\Larisa\Google Диск\работка\Прима Виста - руководство\Доклады TFR-2016\Обзор по тендерам за 2015 г. Тенденции\КАРТИНКИ\Безымянный2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219200"/>
            <a:ext cx="5964237" cy="5124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82296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Общая статистика за 2015 г. по тендерам в переводческой </a:t>
            </a:r>
            <a:r>
              <a:rPr lang="ru-RU" dirty="0" smtClean="0"/>
              <a:t>сфере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r>
              <a:rPr lang="ru-RU" sz="2400" dirty="0" smtClean="0"/>
              <a:t>Общее число всех тендеров за 2015 г. – 423 шт.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dirty="0" smtClean="0"/>
              <a:t>Государственные закупки – 205 шт.</a:t>
            </a:r>
          </a:p>
          <a:p>
            <a:r>
              <a:rPr lang="ru-RU" sz="2400" dirty="0" smtClean="0"/>
              <a:t>Коммерческие закупки – 218 шт.</a:t>
            </a:r>
          </a:p>
          <a:p>
            <a:endParaRPr lang="ru-RU" sz="2400" dirty="0" smtClean="0"/>
          </a:p>
          <a:p>
            <a:r>
              <a:rPr lang="ru-RU" sz="2400" dirty="0" smtClean="0"/>
              <a:t>Общая сумма по всем тендерам ~ 460 млн. руб.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ru-RU" dirty="0" smtClean="0"/>
              <a:t>Государственные </a:t>
            </a:r>
            <a:r>
              <a:rPr lang="ru-RU" dirty="0" smtClean="0"/>
              <a:t>закупки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26719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400" dirty="0" smtClean="0"/>
              <a:t>    </a:t>
            </a:r>
            <a:r>
              <a:rPr lang="en-US" sz="2400" dirty="0" smtClean="0"/>
              <a:t> </a:t>
            </a:r>
            <a:r>
              <a:rPr lang="ru-RU" sz="2400" dirty="0" smtClean="0"/>
              <a:t>Общая сумма закупок ~ 125 млн. руб., 204 шт. </a:t>
            </a:r>
          </a:p>
          <a:p>
            <a:pPr>
              <a:buNone/>
            </a:pPr>
            <a:r>
              <a:rPr lang="ru-RU" sz="1700" dirty="0" smtClean="0"/>
              <a:t>(из них 6 шт. "закупка у единственного поставщика" и "малая закупка“</a:t>
            </a:r>
            <a:r>
              <a:rPr lang="en-US" sz="1700" dirty="0" smtClean="0"/>
              <a:t>- </a:t>
            </a:r>
            <a:r>
              <a:rPr lang="ru-RU" sz="1700" dirty="0" smtClean="0"/>
              <a:t>586 793,00 руб.)</a:t>
            </a:r>
          </a:p>
          <a:p>
            <a:pPr>
              <a:buNone/>
            </a:pPr>
            <a:r>
              <a:rPr lang="en-US" sz="2400" dirty="0" smtClean="0"/>
              <a:t>     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Самые крупные государственные закупки:</a:t>
            </a:r>
          </a:p>
          <a:p>
            <a:pPr>
              <a:buNone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ru-RU" sz="2000" b="1" dirty="0" smtClean="0"/>
              <a:t>Следственный комитет РФ.</a:t>
            </a:r>
            <a:r>
              <a:rPr lang="ru-RU" sz="2000" dirty="0" smtClean="0"/>
              <a:t> Сумма закупки 16 000 000,00 руб.</a:t>
            </a:r>
            <a:r>
              <a:rPr lang="en-US" sz="2000" dirty="0" smtClean="0"/>
              <a:t>; </a:t>
            </a:r>
          </a:p>
          <a:p>
            <a:pPr>
              <a:buFontTx/>
              <a:buChar char="-"/>
            </a:pPr>
            <a:r>
              <a:rPr lang="ru-RU" sz="2000" b="1" dirty="0" smtClean="0"/>
              <a:t>Министерство образования и науки Российской Федерации</a:t>
            </a:r>
            <a:r>
              <a:rPr lang="ru-RU" sz="2000" dirty="0" smtClean="0"/>
              <a:t>. Сумма закупки 4 970 020,00 руб.</a:t>
            </a:r>
            <a:r>
              <a:rPr lang="en-US" sz="2000" dirty="0" smtClean="0"/>
              <a:t>;</a:t>
            </a:r>
          </a:p>
          <a:p>
            <a:pPr>
              <a:buFontTx/>
              <a:buChar char="-"/>
            </a:pPr>
            <a:r>
              <a:rPr lang="ru-RU" sz="2000" b="1" dirty="0" smtClean="0"/>
              <a:t>Комитет по внешним связям Санкт-Петербурга.</a:t>
            </a:r>
            <a:r>
              <a:rPr lang="ru-RU" sz="2000" dirty="0" smtClean="0"/>
              <a:t> Аукцион со стартовой суммой 3 373 665,77 руб.</a:t>
            </a:r>
            <a:r>
              <a:rPr lang="en-US" sz="2000" dirty="0" smtClean="0"/>
              <a:t>;</a:t>
            </a:r>
            <a:r>
              <a:rPr lang="ru-RU" sz="2000" dirty="0" smtClean="0"/>
              <a:t> </a:t>
            </a:r>
            <a:endParaRPr lang="en-US" sz="2000" dirty="0" smtClean="0"/>
          </a:p>
          <a:p>
            <a:pPr>
              <a:buFontTx/>
              <a:buChar char="-"/>
            </a:pPr>
            <a:r>
              <a:rPr lang="ru-RU" sz="2000" b="1" dirty="0" smtClean="0"/>
              <a:t>Комитет по внешним связям Санкт-Петербурга. </a:t>
            </a:r>
            <a:r>
              <a:rPr lang="ru-RU" sz="2000" dirty="0" smtClean="0"/>
              <a:t>Аукцион со стартовой суммой 3 719 333,00 руб.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Самые активные заказчики в сегменте госзакупок: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/>
          </a:bodyPr>
          <a:lstStyle/>
          <a:p>
            <a:endParaRPr lang="ru-RU" sz="2000" b="1" dirty="0" smtClean="0"/>
          </a:p>
          <a:p>
            <a:r>
              <a:rPr lang="ru-RU" sz="2000" b="1" dirty="0" smtClean="0"/>
              <a:t>Комитет по внешним связям Санкт-Петербурга.                                       </a:t>
            </a:r>
            <a:r>
              <a:rPr lang="ru-RU" sz="2000" dirty="0" smtClean="0"/>
              <a:t>10 закупок на сумму 14 891 389,62 руб.</a:t>
            </a:r>
          </a:p>
          <a:p>
            <a:r>
              <a:rPr lang="ru-RU" sz="2000" b="1" dirty="0" smtClean="0"/>
              <a:t>Министерство экономического развития Российской Федерации.       </a:t>
            </a:r>
            <a:r>
              <a:rPr lang="ru-RU" sz="2000" dirty="0" smtClean="0"/>
              <a:t>5 закупок на сумму 9 372 662,67 руб.</a:t>
            </a:r>
          </a:p>
          <a:p>
            <a:r>
              <a:rPr lang="ru-RU" sz="2000" b="1" dirty="0" smtClean="0"/>
              <a:t>Министерство юстиции Российской Федерации</a:t>
            </a:r>
            <a:r>
              <a:rPr lang="en-US" sz="2000" b="1" dirty="0" smtClean="0"/>
              <a:t>.</a:t>
            </a:r>
            <a:r>
              <a:rPr lang="ru-RU" sz="2000" dirty="0" smtClean="0"/>
              <a:t>                                        5 закупок на сумму 4 716 380,00 руб.</a:t>
            </a:r>
          </a:p>
          <a:p>
            <a:r>
              <a:rPr lang="ru-RU" sz="2000" b="1" dirty="0" smtClean="0"/>
              <a:t>Министерство финансов Республики Ингушетия</a:t>
            </a:r>
            <a:r>
              <a:rPr lang="en-US" sz="2000" dirty="0" smtClean="0"/>
              <a:t>.</a:t>
            </a:r>
            <a:r>
              <a:rPr lang="ru-RU" sz="2000" dirty="0" smtClean="0"/>
              <a:t>                                       5 закупок на сумму 880 000,00 руб.</a:t>
            </a:r>
          </a:p>
          <a:p>
            <a:r>
              <a:rPr lang="ru-RU" sz="2000" b="1" dirty="0" smtClean="0"/>
              <a:t>Департамент общественных и внешних связей ХМАО — Югра</a:t>
            </a:r>
            <a:r>
              <a:rPr lang="en-US" sz="2000" dirty="0" smtClean="0"/>
              <a:t>.</a:t>
            </a:r>
            <a:r>
              <a:rPr lang="ru-RU" sz="2000" dirty="0" smtClean="0"/>
              <a:t>            4 закупки на сумму 3 842 587,56 руб.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Самые активные исполнители в сегменте </a:t>
            </a:r>
            <a:r>
              <a:rPr lang="ru-RU" dirty="0" err="1" smtClean="0"/>
              <a:t>госзакупок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38200" y="1600200"/>
          <a:ext cx="7467600" cy="4876795"/>
        </p:xfrm>
        <a:graphic>
          <a:graphicData uri="http://schemas.openxmlformats.org/drawingml/2006/table">
            <a:tbl>
              <a:tblPr/>
              <a:tblGrid>
                <a:gridCol w="2971800"/>
                <a:gridCol w="1563698"/>
                <a:gridCol w="1446887"/>
                <a:gridCol w="1485215"/>
              </a:tblGrid>
              <a:tr h="9768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Компания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Число тендеров, </a:t>
                      </a:r>
                      <a:b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в которых компания </a:t>
                      </a:r>
                      <a:b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приняла участие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Число выигранных </a:t>
                      </a:r>
                      <a:br>
                        <a:rPr lang="ru-RU" sz="1400" b="1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</a:br>
                      <a:r>
                        <a:rPr lang="ru-RU" sz="1400" b="1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тендеров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Общая сумма, руб.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ООО «ЛС Групп»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64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6 383 411,75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ООО «Вивион»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56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601 041,40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ООО «Прима Виста»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53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6 092 747,00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ООО «ЛингвоСервис»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44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2 100 919,92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ООО «Переводем.ру»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44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247 900,00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ЗАО «Компания ЭГО Транслейтинг»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40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4 420 490,00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ООО «Б2Б Перевод»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40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243 648,00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ООО «ПРОФ ЛИНГВА»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36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2 341 280,00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ООО «Атлантис Групп»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36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456 007,50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92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ООО «Дальневосточное Бюро Переводов»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28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554 129,00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ООО «БК-Учет»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95 807,79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ООО «Син»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2 834 727,74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ООО «ТрансЛинк 24»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16 231 580,00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ООО «Экспримо»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222222"/>
                          </a:solidFill>
                          <a:latin typeface="+mn-lt"/>
                        </a:rPr>
                        <a:t>2 061 148,00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ООО «Смарт Перевод»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228 375,00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Коммерческие </a:t>
            </a:r>
            <a:r>
              <a:rPr lang="ru-RU" dirty="0" smtClean="0"/>
              <a:t>закупки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Общая сумма закупок ~ 335 млн. руб., 218 закупок.</a:t>
            </a:r>
          </a:p>
          <a:p>
            <a:pPr>
              <a:buNone/>
            </a:pPr>
            <a:r>
              <a:rPr lang="ru-RU" sz="1600" dirty="0" smtClean="0"/>
              <a:t>(из них 81 шт. "закупка у единственного поставщика" - 111 557 484.84</a:t>
            </a:r>
            <a:r>
              <a:rPr lang="en-US" sz="1600" dirty="0" smtClean="0"/>
              <a:t> </a:t>
            </a:r>
            <a:r>
              <a:rPr lang="ru-RU" sz="1600" dirty="0" smtClean="0"/>
              <a:t>руб.)</a:t>
            </a:r>
            <a:endParaRPr lang="ru-RU" sz="1600" dirty="0"/>
          </a:p>
        </p:txBody>
      </p:sp>
      <p:sp>
        <p:nvSpPr>
          <p:cNvPr id="6" name="Содержимое 1"/>
          <p:cNvSpPr txBox="1">
            <a:spLocks/>
          </p:cNvSpPr>
          <p:nvPr/>
        </p:nvSpPr>
        <p:spPr>
          <a:xfrm>
            <a:off x="304800" y="1600200"/>
            <a:ext cx="8229600" cy="4267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Самые крупные коммерческие закупки: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FontTx/>
              <a:buChar char="-"/>
            </a:pPr>
            <a:r>
              <a:rPr lang="ru-RU" sz="2000" b="1" dirty="0" smtClean="0"/>
              <a:t>ООО «АКРИЛ САЛАВАТ».</a:t>
            </a:r>
            <a:r>
              <a:rPr lang="ru-RU" sz="2000" dirty="0" smtClean="0"/>
              <a:t> Сумма тендера 147 058 627,40 руб.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342900" lvl="0" indent="-342900">
              <a:spcBef>
                <a:spcPct val="20000"/>
              </a:spcBef>
              <a:buFontTx/>
              <a:buChar char="-"/>
            </a:pPr>
            <a:r>
              <a:rPr lang="ru-RU" sz="2000" b="1" dirty="0" smtClean="0"/>
              <a:t>АО «Конструкторское бюро приборостроения им. академика А. Г. Шипунова». </a:t>
            </a:r>
            <a:r>
              <a:rPr lang="ru-RU" sz="2000" dirty="0" smtClean="0"/>
              <a:t>Сумма тендера 39 500 000.00 руб.</a:t>
            </a:r>
            <a:r>
              <a:rPr lang="en-US" sz="2000" dirty="0" smtClean="0"/>
              <a:t>;</a:t>
            </a:r>
            <a:r>
              <a:rPr lang="ru-RU" sz="2000" dirty="0" smtClean="0"/>
              <a:t>  </a:t>
            </a:r>
          </a:p>
          <a:p>
            <a:pPr marL="342900" lvl="0" indent="-342900">
              <a:spcBef>
                <a:spcPct val="20000"/>
              </a:spcBef>
              <a:buFontTx/>
              <a:buChar char="-"/>
            </a:pPr>
            <a:r>
              <a:rPr lang="ru-RU" sz="2000" b="1" dirty="0" smtClean="0"/>
              <a:t>АО «Конструкторское бюро приборостроения им. академика А. Г. Шипунова».</a:t>
            </a:r>
            <a:r>
              <a:rPr lang="ru-RU" sz="2000" dirty="0" smtClean="0"/>
              <a:t> сумма тендера 13 000 000.00 руб.</a:t>
            </a:r>
            <a:r>
              <a:rPr lang="en-US" sz="2000" dirty="0" smtClean="0"/>
              <a:t>;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FontTx/>
              <a:buChar char="-"/>
            </a:pPr>
            <a:r>
              <a:rPr lang="ru-RU" sz="2000" b="1" dirty="0" smtClean="0"/>
              <a:t>АО «Атомстройэкспорт». </a:t>
            </a:r>
            <a:r>
              <a:rPr lang="ru-RU" sz="2000" dirty="0" smtClean="0"/>
              <a:t>Сумма тендера 9 900 000,00 руб.</a:t>
            </a:r>
            <a:r>
              <a:rPr lang="en-US" sz="2000" dirty="0" smtClean="0"/>
              <a:t>;</a:t>
            </a:r>
          </a:p>
          <a:p>
            <a:pPr marL="342900" lvl="0" indent="-342900">
              <a:spcBef>
                <a:spcPct val="20000"/>
              </a:spcBef>
              <a:buFontTx/>
              <a:buChar char="-"/>
            </a:pPr>
            <a:r>
              <a:rPr lang="ru-RU" sz="2000" b="1" dirty="0" smtClean="0"/>
              <a:t>АО «АТОМПРОЕКТ».</a:t>
            </a:r>
            <a:r>
              <a:rPr lang="ru-RU" sz="2000" dirty="0" smtClean="0"/>
              <a:t> Сумма тендера 9 888 990,00 руб. 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Самые активные заказчики в сегменте коммерческих закупок:</a:t>
            </a:r>
            <a:endParaRPr lang="ru-RU" dirty="0"/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/>
          </a:bodyPr>
          <a:lstStyle/>
          <a:p>
            <a:endParaRPr lang="ru-RU" sz="2000" b="1" dirty="0" smtClean="0"/>
          </a:p>
          <a:p>
            <a:r>
              <a:rPr lang="ru-RU" sz="2000" b="1" dirty="0" smtClean="0"/>
              <a:t>«Росатом»                   </a:t>
            </a:r>
            <a:r>
              <a:rPr lang="ru-RU" sz="2000" dirty="0" smtClean="0"/>
              <a:t>38 закупок на сумму 144 748 415,58 руб.</a:t>
            </a:r>
          </a:p>
          <a:p>
            <a:r>
              <a:rPr lang="ru-RU" sz="2000" b="1" dirty="0" smtClean="0"/>
              <a:t>«Роснефть»                 </a:t>
            </a:r>
            <a:r>
              <a:rPr lang="ru-RU" sz="2000" dirty="0" smtClean="0"/>
              <a:t>12 закупок на сумму 49 324 217,63 руб.</a:t>
            </a:r>
          </a:p>
          <a:p>
            <a:r>
              <a:rPr lang="ru-RU" sz="2000" b="1" dirty="0" smtClean="0"/>
              <a:t>«Газпром»                   </a:t>
            </a:r>
            <a:r>
              <a:rPr lang="ru-RU" sz="2000" dirty="0" smtClean="0"/>
              <a:t>15 закупок на сумму 29 797 506,55 руб.</a:t>
            </a:r>
          </a:p>
          <a:p>
            <a:r>
              <a:rPr lang="ru-RU" sz="2000" b="1" dirty="0" smtClean="0"/>
              <a:t>«Интер РАО ЕЭС»        </a:t>
            </a:r>
            <a:r>
              <a:rPr lang="ru-RU" sz="2000" dirty="0" smtClean="0"/>
              <a:t>6 закупок на сумму 16 345 254,60 руб.</a:t>
            </a:r>
          </a:p>
          <a:p>
            <a:r>
              <a:rPr lang="ru-RU" sz="2000" b="1" dirty="0" smtClean="0"/>
              <a:t>ООО «УП РФПИ»         </a:t>
            </a:r>
            <a:r>
              <a:rPr lang="ru-RU" sz="2000" dirty="0" smtClean="0"/>
              <a:t>4 закупки на сумму 6 </a:t>
            </a:r>
            <a:r>
              <a:rPr lang="ru-RU" sz="2000" dirty="0" smtClean="0"/>
              <a:t>385 880,00 </a:t>
            </a:r>
            <a:r>
              <a:rPr lang="ru-RU" sz="2000" dirty="0" smtClean="0"/>
              <a:t>руб.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Самые активные исполнители в сегменте коммерческих </a:t>
            </a:r>
            <a:r>
              <a:rPr lang="ru-RU" dirty="0" smtClean="0"/>
              <a:t>закупок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38200" y="1600200"/>
          <a:ext cx="7467600" cy="4445881"/>
        </p:xfrm>
        <a:graphic>
          <a:graphicData uri="http://schemas.openxmlformats.org/drawingml/2006/table">
            <a:tbl>
              <a:tblPr/>
              <a:tblGrid>
                <a:gridCol w="2971800"/>
                <a:gridCol w="1563698"/>
                <a:gridCol w="1446887"/>
                <a:gridCol w="1485215"/>
              </a:tblGrid>
              <a:tr h="9768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Компания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Число тендеров, </a:t>
                      </a:r>
                      <a:b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в которых компания </a:t>
                      </a:r>
                      <a:b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приняла участие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Число выигранных </a:t>
                      </a:r>
                      <a:br>
                        <a:rPr lang="ru-RU" sz="1400" b="1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</a:br>
                      <a:r>
                        <a:rPr lang="ru-RU" sz="1400" b="1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тендеров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Общая сумма, руб.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«ТрансЛинк»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222222"/>
                          </a:solidFill>
                          <a:latin typeface="+mn-lt"/>
                        </a:rPr>
                        <a:t>184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222222"/>
                          </a:solidFill>
                          <a:latin typeface="+mn-lt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55 062 462,39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«ЭГО Транслейтинг»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222222"/>
                          </a:solidFill>
                          <a:latin typeface="+mn-lt"/>
                        </a:rPr>
                        <a:t>601 041,40</a:t>
                      </a: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«Прима Виста»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3 901 435,20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«Смарт Перевод»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5 244 653,78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«Трактат»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222222"/>
                          </a:solidFill>
                          <a:latin typeface="+mn-lt"/>
                        </a:rPr>
                        <a:t>73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1 500 000,00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«Лэнгвидж Сервис»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222222"/>
                          </a:solidFill>
                          <a:latin typeface="+mn-lt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«ЭлЭмГрупп»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5 745 646,08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«Атлантис групп»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222222"/>
                          </a:solidFill>
                          <a:latin typeface="+mn-lt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«Экспримо»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205 065,00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29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«ТиЭлСервис»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12 693 180,51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«АКМ-Вест»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3 000 000,00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«Корн+»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4 168 867,50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«Лингвист»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5 000 000,00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«Переводим. ру»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222222"/>
                          </a:solidFill>
                          <a:latin typeface="+mn-lt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222222"/>
                        </a:solidFill>
                        <a:latin typeface="+mn-lt"/>
                      </a:endParaRPr>
                    </a:p>
                  </a:txBody>
                  <a:tcPr marL="7829" marR="7829" marT="78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1708</TotalTime>
  <Words>1000</Words>
  <Application>Microsoft Office PowerPoint</Application>
  <PresentationFormat>Экран (4:3)</PresentationFormat>
  <Paragraphs>252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Обзор тендеров в переводческой сфере за 2015 г.                       Проблемы, тенденции.</vt:lpstr>
      <vt:lpstr>Слайд 2</vt:lpstr>
      <vt:lpstr>Общая статистика за 2015 г. по тендерам в переводческой сфере</vt:lpstr>
      <vt:lpstr>Государственные закупки</vt:lpstr>
      <vt:lpstr>Самые активные заказчики в сегменте госзакупок:</vt:lpstr>
      <vt:lpstr>Самые активные исполнители в сегменте госзакупок</vt:lpstr>
      <vt:lpstr>Коммерческие закупки </vt:lpstr>
      <vt:lpstr>Самые активные заказчики в сегменте коммерческих закупок:</vt:lpstr>
      <vt:lpstr>Самые активные исполнители в сегменте коммерческих закупок</vt:lpstr>
      <vt:lpstr>«Закупка у единственного поставщика». Самые крупные закупки: </vt:lpstr>
      <vt:lpstr>Статистика по языкам и видам переводов, которые фигурировали в тендерах</vt:lpstr>
      <vt:lpstr>Статистика по регионам</vt:lpstr>
      <vt:lpstr>Статистика по критериям  отбора в конкурентных закупках за 2015 г. </vt:lpstr>
      <vt:lpstr>Взаимодействие с ФАС</vt:lpstr>
      <vt:lpstr>Сложные требования                            к участникам закупок</vt:lpstr>
      <vt:lpstr>Организация работы по тендерам</vt:lpstr>
      <vt:lpstr>Тендеры: стоит ли игра свеч?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Обзор тендеров в переводческой сфере за 2015 г. Проблемы, тенденции.</dc:title>
  <dc:creator>Андрей</dc:creator>
  <cp:lastModifiedBy>Larisa</cp:lastModifiedBy>
  <cp:revision>182</cp:revision>
  <dcterms:created xsi:type="dcterms:W3CDTF">2016-04-20T10:38:00Z</dcterms:created>
  <dcterms:modified xsi:type="dcterms:W3CDTF">2016-06-28T09:00:18Z</dcterms:modified>
</cp:coreProperties>
</file>