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58" r:id="rId5"/>
    <p:sldId id="265" r:id="rId6"/>
    <p:sldId id="267" r:id="rId7"/>
    <p:sldId id="266" r:id="rId8"/>
    <p:sldId id="270" r:id="rId9"/>
    <p:sldId id="272" r:id="rId10"/>
    <p:sldId id="268" r:id="rId11"/>
    <p:sldId id="276" r:id="rId12"/>
    <p:sldId id="277" r:id="rId13"/>
    <p:sldId id="278" r:id="rId14"/>
    <p:sldId id="269" r:id="rId15"/>
    <p:sldId id="279" r:id="rId16"/>
    <p:sldId id="271" r:id="rId17"/>
    <p:sldId id="273" r:id="rId18"/>
    <p:sldId id="275" r:id="rId19"/>
    <p:sldId id="274" r:id="rId20"/>
    <p:sldId id="263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title>
      <c:tx>
        <c:rich>
          <a:bodyPr/>
          <a:lstStyle/>
          <a:p>
            <a:pPr>
              <a:defRPr>
                <a:solidFill>
                  <a:schemeClr val="tx1"/>
                </a:solidFill>
              </a:defRPr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Переводческие услуги</a:t>
            </a:r>
          </a:p>
        </c:rich>
      </c:tx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Лист1!$A$2:$A$4</c:f>
              <c:strCache>
                <c:ptCount val="3"/>
                <c:pt idx="0">
                  <c:v>Письменный и устный последовательный перевод</c:v>
                </c:pt>
                <c:pt idx="1">
                  <c:v>Исключительно письменный перевод</c:v>
                </c:pt>
                <c:pt idx="2">
                  <c:v>Все виды перевода (в том числе синхронный перевод)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0.70000000000000007</c:v>
                </c:pt>
                <c:pt idx="1">
                  <c:v>0.2</c:v>
                </c:pt>
                <c:pt idx="2">
                  <c:v>0.1</c:v>
                </c:pt>
              </c:numCache>
            </c:numRef>
          </c:val>
        </c:ser>
        <c:dLbls>
          <c:showPercent val="1"/>
        </c:dLbls>
      </c:pie3DChart>
    </c:plotArea>
    <c:legend>
      <c:legendPos val="r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2F3E82-01A0-4D0B-906B-6196714F8602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9D0134-078E-4A73-988E-5FECC06EC629}">
      <dgm:prSet phldrT="[Текст]" custT="1"/>
      <dgm:sp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Русский язык – официальный государственный язык наравне с белорусским</a:t>
          </a:r>
          <a:endParaRPr lang="ru-RU" sz="1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1D126F-3DB9-4215-A236-AAAC96C07397}" type="parTrans" cxnId="{ECE5F718-BB90-4ADA-B180-7FEEDC326BA7}">
      <dgm:prSet/>
      <dgm:spPr/>
      <dgm:t>
        <a:bodyPr/>
        <a:lstStyle/>
        <a:p>
          <a:endParaRPr lang="ru-RU"/>
        </a:p>
      </dgm:t>
    </dgm:pt>
    <dgm:pt modelId="{E9AC0BB0-FE61-46CA-8292-A6C010EF4FFE}" type="sibTrans" cxnId="{ECE5F718-BB90-4ADA-B180-7FEEDC326BA7}">
      <dgm:prSet/>
      <dgm:spPr/>
      <dgm:t>
        <a:bodyPr/>
        <a:lstStyle/>
        <a:p>
          <a:endParaRPr lang="ru-RU"/>
        </a:p>
      </dgm:t>
    </dgm:pt>
    <dgm:pt modelId="{E8503AA0-2356-4803-9D20-7B0FD6510F9D}">
      <dgm:prSet phldrT="[Текст]" custT="1"/>
      <dgm:spPr>
        <a:gradFill flip="none" rotWithShape="1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Традиционно высокий уровень лингвистического образования</a:t>
          </a:r>
          <a:endParaRPr lang="ru-RU" sz="1800" b="1" dirty="0">
            <a:solidFill>
              <a:schemeClr val="tx1"/>
            </a:solidFill>
          </a:endParaRPr>
        </a:p>
      </dgm:t>
    </dgm:pt>
    <dgm:pt modelId="{984B1F07-B320-493A-AA41-AA3F5B3C4A1A}" type="parTrans" cxnId="{77930338-9E7B-4B87-B27D-0DC063706295}">
      <dgm:prSet/>
      <dgm:spPr/>
      <dgm:t>
        <a:bodyPr/>
        <a:lstStyle/>
        <a:p>
          <a:endParaRPr lang="ru-RU"/>
        </a:p>
      </dgm:t>
    </dgm:pt>
    <dgm:pt modelId="{D4DFFAD7-437C-47EF-BEAE-15168538DEF3}" type="sibTrans" cxnId="{77930338-9E7B-4B87-B27D-0DC063706295}">
      <dgm:prSet/>
      <dgm:spPr/>
      <dgm:t>
        <a:bodyPr/>
        <a:lstStyle/>
        <a:p>
          <a:endParaRPr lang="ru-RU"/>
        </a:p>
      </dgm:t>
    </dgm:pt>
    <dgm:pt modelId="{185FE3A8-BACC-4BC2-A68C-F4C8C0A33E29}">
      <dgm:prSet phldrT="[Текст]" custT="1"/>
      <dgm:spPr>
        <a:gradFill flip="none" rotWithShape="1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Более низкие (гибкие) расценки на переводческие услуги</a:t>
          </a:r>
          <a:endParaRPr lang="ru-RU" sz="1800" b="1" dirty="0">
            <a:solidFill>
              <a:schemeClr val="tx1"/>
            </a:solidFill>
          </a:endParaRPr>
        </a:p>
      </dgm:t>
    </dgm:pt>
    <dgm:pt modelId="{0459BCD3-10B1-4FA9-AB86-92396701FA64}" type="parTrans" cxnId="{3A75CEB8-EAA1-4ECF-BB41-6705D5B7B747}">
      <dgm:prSet/>
      <dgm:spPr/>
      <dgm:t>
        <a:bodyPr/>
        <a:lstStyle/>
        <a:p>
          <a:endParaRPr lang="ru-RU"/>
        </a:p>
      </dgm:t>
    </dgm:pt>
    <dgm:pt modelId="{8E4B62FE-BAA6-4EE8-82FC-CA35BE4BCD0C}" type="sibTrans" cxnId="{3A75CEB8-EAA1-4ECF-BB41-6705D5B7B747}">
      <dgm:prSet/>
      <dgm:spPr/>
      <dgm:t>
        <a:bodyPr/>
        <a:lstStyle/>
        <a:p>
          <a:endParaRPr lang="ru-RU"/>
        </a:p>
      </dgm:t>
    </dgm:pt>
    <dgm:pt modelId="{3FA95B05-0319-4F2E-8A52-28896584BEF6}" type="pres">
      <dgm:prSet presAssocID="{962F3E82-01A0-4D0B-906B-6196714F8602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64EA137-BB3A-4D4D-B001-E3A2B9525C35}" type="pres">
      <dgm:prSet presAssocID="{459D0134-078E-4A73-988E-5FECC06EC629}" presName="parentLin" presStyleCnt="0"/>
      <dgm:spPr/>
    </dgm:pt>
    <dgm:pt modelId="{38C4819A-6511-4FCD-A285-E5E12CC94F88}" type="pres">
      <dgm:prSet presAssocID="{459D0134-078E-4A73-988E-5FECC06EC62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52C28B9-89A2-4093-81E8-28A2F59942F0}" type="pres">
      <dgm:prSet presAssocID="{459D0134-078E-4A73-988E-5FECC06EC629}" presName="parentText" presStyleLbl="node1" presStyleIdx="0" presStyleCnt="3" custScaleX="122821" custScaleY="2243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AE8886-8522-4824-A718-A73ED00DCC21}" type="pres">
      <dgm:prSet presAssocID="{459D0134-078E-4A73-988E-5FECC06EC629}" presName="negativeSpace" presStyleCnt="0"/>
      <dgm:spPr/>
    </dgm:pt>
    <dgm:pt modelId="{5FDE5B12-076B-48AE-A673-6E9F2594B275}" type="pres">
      <dgm:prSet presAssocID="{459D0134-078E-4A73-988E-5FECC06EC629}" presName="childText" presStyleLbl="conFgAcc1" presStyleIdx="0" presStyleCnt="3">
        <dgm:presLayoutVars>
          <dgm:bulletEnabled val="1"/>
        </dgm:presLayoutVars>
      </dgm:prSet>
      <dgm:spPr/>
    </dgm:pt>
    <dgm:pt modelId="{5E279419-1069-4FDE-8624-573B4AEC8C11}" type="pres">
      <dgm:prSet presAssocID="{E9AC0BB0-FE61-46CA-8292-A6C010EF4FFE}" presName="spaceBetweenRectangles" presStyleCnt="0"/>
      <dgm:spPr/>
    </dgm:pt>
    <dgm:pt modelId="{015D60F6-B9DD-46AA-911D-6220017198E0}" type="pres">
      <dgm:prSet presAssocID="{E8503AA0-2356-4803-9D20-7B0FD6510F9D}" presName="parentLin" presStyleCnt="0"/>
      <dgm:spPr/>
    </dgm:pt>
    <dgm:pt modelId="{DDFC1AC7-A635-4BA6-BC82-5BC3CE00D68C}" type="pres">
      <dgm:prSet presAssocID="{E8503AA0-2356-4803-9D20-7B0FD6510F9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58A5A29-FD1E-4364-8EBB-71CACA8F1CF9}" type="pres">
      <dgm:prSet presAssocID="{E8503AA0-2356-4803-9D20-7B0FD6510F9D}" presName="parentText" presStyleLbl="node1" presStyleIdx="1" presStyleCnt="3" custScaleX="122439" custScaleY="205670" custLinFactNeighborX="2664" custLinFactNeighborY="-20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E06CE5-1C67-4602-AC24-6E6D40149145}" type="pres">
      <dgm:prSet presAssocID="{E8503AA0-2356-4803-9D20-7B0FD6510F9D}" presName="negativeSpace" presStyleCnt="0"/>
      <dgm:spPr/>
    </dgm:pt>
    <dgm:pt modelId="{652E768E-8314-4A6A-A638-D4E31DE5EA95}" type="pres">
      <dgm:prSet presAssocID="{E8503AA0-2356-4803-9D20-7B0FD6510F9D}" presName="childText" presStyleLbl="conFgAcc1" presStyleIdx="1" presStyleCnt="3">
        <dgm:presLayoutVars>
          <dgm:bulletEnabled val="1"/>
        </dgm:presLayoutVars>
      </dgm:prSet>
      <dgm:spPr/>
    </dgm:pt>
    <dgm:pt modelId="{A06F6B55-9FAB-4250-B30A-E0B3A99B2349}" type="pres">
      <dgm:prSet presAssocID="{D4DFFAD7-437C-47EF-BEAE-15168538DEF3}" presName="spaceBetweenRectangles" presStyleCnt="0"/>
      <dgm:spPr/>
    </dgm:pt>
    <dgm:pt modelId="{31B3E7F1-739B-4A0D-80A3-7F768E807216}" type="pres">
      <dgm:prSet presAssocID="{185FE3A8-BACC-4BC2-A68C-F4C8C0A33E29}" presName="parentLin" presStyleCnt="0"/>
      <dgm:spPr/>
    </dgm:pt>
    <dgm:pt modelId="{9C68B59A-47FD-4C45-91B5-EAF799F5FE86}" type="pres">
      <dgm:prSet presAssocID="{185FE3A8-BACC-4BC2-A68C-F4C8C0A33E29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962A135D-0B01-4AF5-8D6E-D6C1AC680E8A}" type="pres">
      <dgm:prSet presAssocID="{185FE3A8-BACC-4BC2-A68C-F4C8C0A33E29}" presName="parentText" presStyleLbl="node1" presStyleIdx="2" presStyleCnt="3" custScaleX="121999" custScaleY="20585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4470E0-870D-45D7-B149-6DAEF638655D}" type="pres">
      <dgm:prSet presAssocID="{185FE3A8-BACC-4BC2-A68C-F4C8C0A33E29}" presName="negativeSpace" presStyleCnt="0"/>
      <dgm:spPr/>
    </dgm:pt>
    <dgm:pt modelId="{A1442336-624A-4833-90DA-ACF0ED2CDD09}" type="pres">
      <dgm:prSet presAssocID="{185FE3A8-BACC-4BC2-A68C-F4C8C0A33E2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FE3E53B5-E560-4A1B-A297-D4D07DCF08C7}" type="presOf" srcId="{962F3E82-01A0-4D0B-906B-6196714F8602}" destId="{3FA95B05-0319-4F2E-8A52-28896584BEF6}" srcOrd="0" destOrd="0" presId="urn:microsoft.com/office/officeart/2005/8/layout/list1"/>
    <dgm:cxn modelId="{77930338-9E7B-4B87-B27D-0DC063706295}" srcId="{962F3E82-01A0-4D0B-906B-6196714F8602}" destId="{E8503AA0-2356-4803-9D20-7B0FD6510F9D}" srcOrd="1" destOrd="0" parTransId="{984B1F07-B320-493A-AA41-AA3F5B3C4A1A}" sibTransId="{D4DFFAD7-437C-47EF-BEAE-15168538DEF3}"/>
    <dgm:cxn modelId="{ECE5F718-BB90-4ADA-B180-7FEEDC326BA7}" srcId="{962F3E82-01A0-4D0B-906B-6196714F8602}" destId="{459D0134-078E-4A73-988E-5FECC06EC629}" srcOrd="0" destOrd="0" parTransId="{531D126F-3DB9-4215-A236-AAAC96C07397}" sibTransId="{E9AC0BB0-FE61-46CA-8292-A6C010EF4FFE}"/>
    <dgm:cxn modelId="{7B523D1C-26D3-4F7A-B2D8-0BF851DED1B6}" type="presOf" srcId="{E8503AA0-2356-4803-9D20-7B0FD6510F9D}" destId="{DDFC1AC7-A635-4BA6-BC82-5BC3CE00D68C}" srcOrd="0" destOrd="0" presId="urn:microsoft.com/office/officeart/2005/8/layout/list1"/>
    <dgm:cxn modelId="{202B38E6-EC51-4BE3-B60C-2AE66E088A18}" type="presOf" srcId="{E8503AA0-2356-4803-9D20-7B0FD6510F9D}" destId="{858A5A29-FD1E-4364-8EBB-71CACA8F1CF9}" srcOrd="1" destOrd="0" presId="urn:microsoft.com/office/officeart/2005/8/layout/list1"/>
    <dgm:cxn modelId="{6A4293B9-86E4-4EF3-A755-23B39C6B40C1}" type="presOf" srcId="{185FE3A8-BACC-4BC2-A68C-F4C8C0A33E29}" destId="{962A135D-0B01-4AF5-8D6E-D6C1AC680E8A}" srcOrd="1" destOrd="0" presId="urn:microsoft.com/office/officeart/2005/8/layout/list1"/>
    <dgm:cxn modelId="{3A75CEB8-EAA1-4ECF-BB41-6705D5B7B747}" srcId="{962F3E82-01A0-4D0B-906B-6196714F8602}" destId="{185FE3A8-BACC-4BC2-A68C-F4C8C0A33E29}" srcOrd="2" destOrd="0" parTransId="{0459BCD3-10B1-4FA9-AB86-92396701FA64}" sibTransId="{8E4B62FE-BAA6-4EE8-82FC-CA35BE4BCD0C}"/>
    <dgm:cxn modelId="{21F2B0C0-BEC6-42E0-B7FF-C9B6A7893B27}" type="presOf" srcId="{459D0134-078E-4A73-988E-5FECC06EC629}" destId="{38C4819A-6511-4FCD-A285-E5E12CC94F88}" srcOrd="0" destOrd="0" presId="urn:microsoft.com/office/officeart/2005/8/layout/list1"/>
    <dgm:cxn modelId="{F7397EC1-26E2-491F-B87B-E7B182301EBB}" type="presOf" srcId="{459D0134-078E-4A73-988E-5FECC06EC629}" destId="{152C28B9-89A2-4093-81E8-28A2F59942F0}" srcOrd="1" destOrd="0" presId="urn:microsoft.com/office/officeart/2005/8/layout/list1"/>
    <dgm:cxn modelId="{3B48D8BE-C314-42A2-B173-D6B6038F3C7E}" type="presOf" srcId="{185FE3A8-BACC-4BC2-A68C-F4C8C0A33E29}" destId="{9C68B59A-47FD-4C45-91B5-EAF799F5FE86}" srcOrd="0" destOrd="0" presId="urn:microsoft.com/office/officeart/2005/8/layout/list1"/>
    <dgm:cxn modelId="{39A1F6C2-D008-4F39-9329-C21C2FF85A72}" type="presParOf" srcId="{3FA95B05-0319-4F2E-8A52-28896584BEF6}" destId="{864EA137-BB3A-4D4D-B001-E3A2B9525C35}" srcOrd="0" destOrd="0" presId="urn:microsoft.com/office/officeart/2005/8/layout/list1"/>
    <dgm:cxn modelId="{68E20A6D-5C2D-41F0-B70F-67B08259A702}" type="presParOf" srcId="{864EA137-BB3A-4D4D-B001-E3A2B9525C35}" destId="{38C4819A-6511-4FCD-A285-E5E12CC94F88}" srcOrd="0" destOrd="0" presId="urn:microsoft.com/office/officeart/2005/8/layout/list1"/>
    <dgm:cxn modelId="{9675FD32-5932-4DD8-81E4-26961CCE10E0}" type="presParOf" srcId="{864EA137-BB3A-4D4D-B001-E3A2B9525C35}" destId="{152C28B9-89A2-4093-81E8-28A2F59942F0}" srcOrd="1" destOrd="0" presId="urn:microsoft.com/office/officeart/2005/8/layout/list1"/>
    <dgm:cxn modelId="{811F8FE4-A9B4-4C38-96D1-7FDAD878AD7C}" type="presParOf" srcId="{3FA95B05-0319-4F2E-8A52-28896584BEF6}" destId="{55AE8886-8522-4824-A718-A73ED00DCC21}" srcOrd="1" destOrd="0" presId="urn:microsoft.com/office/officeart/2005/8/layout/list1"/>
    <dgm:cxn modelId="{14EBF9A2-2E7D-4832-9F84-223770458458}" type="presParOf" srcId="{3FA95B05-0319-4F2E-8A52-28896584BEF6}" destId="{5FDE5B12-076B-48AE-A673-6E9F2594B275}" srcOrd="2" destOrd="0" presId="urn:microsoft.com/office/officeart/2005/8/layout/list1"/>
    <dgm:cxn modelId="{B734643D-5CB8-499E-B17F-8782835F9C1B}" type="presParOf" srcId="{3FA95B05-0319-4F2E-8A52-28896584BEF6}" destId="{5E279419-1069-4FDE-8624-573B4AEC8C11}" srcOrd="3" destOrd="0" presId="urn:microsoft.com/office/officeart/2005/8/layout/list1"/>
    <dgm:cxn modelId="{C70B5DA2-41D7-4482-886B-C5DE5C142274}" type="presParOf" srcId="{3FA95B05-0319-4F2E-8A52-28896584BEF6}" destId="{015D60F6-B9DD-46AA-911D-6220017198E0}" srcOrd="4" destOrd="0" presId="urn:microsoft.com/office/officeart/2005/8/layout/list1"/>
    <dgm:cxn modelId="{C6BD230E-8866-452C-994A-255F9A454158}" type="presParOf" srcId="{015D60F6-B9DD-46AA-911D-6220017198E0}" destId="{DDFC1AC7-A635-4BA6-BC82-5BC3CE00D68C}" srcOrd="0" destOrd="0" presId="urn:microsoft.com/office/officeart/2005/8/layout/list1"/>
    <dgm:cxn modelId="{601C62CF-7ADF-4927-8972-B5A323EA3B73}" type="presParOf" srcId="{015D60F6-B9DD-46AA-911D-6220017198E0}" destId="{858A5A29-FD1E-4364-8EBB-71CACA8F1CF9}" srcOrd="1" destOrd="0" presId="urn:microsoft.com/office/officeart/2005/8/layout/list1"/>
    <dgm:cxn modelId="{2820CC7A-4E50-4FBD-B0AD-1581BED99555}" type="presParOf" srcId="{3FA95B05-0319-4F2E-8A52-28896584BEF6}" destId="{F1E06CE5-1C67-4602-AC24-6E6D40149145}" srcOrd="5" destOrd="0" presId="urn:microsoft.com/office/officeart/2005/8/layout/list1"/>
    <dgm:cxn modelId="{F6052D7A-113C-48AD-96A5-99F718B1C054}" type="presParOf" srcId="{3FA95B05-0319-4F2E-8A52-28896584BEF6}" destId="{652E768E-8314-4A6A-A638-D4E31DE5EA95}" srcOrd="6" destOrd="0" presId="urn:microsoft.com/office/officeart/2005/8/layout/list1"/>
    <dgm:cxn modelId="{82E9B334-E30F-432D-8202-F43269A5EB47}" type="presParOf" srcId="{3FA95B05-0319-4F2E-8A52-28896584BEF6}" destId="{A06F6B55-9FAB-4250-B30A-E0B3A99B2349}" srcOrd="7" destOrd="0" presId="urn:microsoft.com/office/officeart/2005/8/layout/list1"/>
    <dgm:cxn modelId="{D9377B78-E9C2-429D-89E5-040A326C5021}" type="presParOf" srcId="{3FA95B05-0319-4F2E-8A52-28896584BEF6}" destId="{31B3E7F1-739B-4A0D-80A3-7F768E807216}" srcOrd="8" destOrd="0" presId="urn:microsoft.com/office/officeart/2005/8/layout/list1"/>
    <dgm:cxn modelId="{EB708C34-402D-41CB-B541-004A700B735A}" type="presParOf" srcId="{31B3E7F1-739B-4A0D-80A3-7F768E807216}" destId="{9C68B59A-47FD-4C45-91B5-EAF799F5FE86}" srcOrd="0" destOrd="0" presId="urn:microsoft.com/office/officeart/2005/8/layout/list1"/>
    <dgm:cxn modelId="{1EDD3D25-AA13-4265-BBFB-0496FF872C04}" type="presParOf" srcId="{31B3E7F1-739B-4A0D-80A3-7F768E807216}" destId="{962A135D-0B01-4AF5-8D6E-D6C1AC680E8A}" srcOrd="1" destOrd="0" presId="urn:microsoft.com/office/officeart/2005/8/layout/list1"/>
    <dgm:cxn modelId="{A1E4CBA6-3907-4A2B-B662-A46B68A3F7A4}" type="presParOf" srcId="{3FA95B05-0319-4F2E-8A52-28896584BEF6}" destId="{F04470E0-870D-45D7-B149-6DAEF638655D}" srcOrd="9" destOrd="0" presId="urn:microsoft.com/office/officeart/2005/8/layout/list1"/>
    <dgm:cxn modelId="{8F28E503-897C-41AD-8CDB-056DB67C0167}" type="presParOf" srcId="{3FA95B05-0319-4F2E-8A52-28896584BEF6}" destId="{A1442336-624A-4833-90DA-ACF0ED2CDD0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BEE99C-F4D8-4466-A918-3E2D29253D65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C9F986B-6E01-47DE-B366-C93617B24A24}">
      <dgm:prSet phldrT="[Текст]" custT="1"/>
      <dgm:spPr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</dgm:spPr>
      <dgm:t>
        <a:bodyPr/>
        <a:lstStyle/>
        <a:p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Переводчики-фрилансеры</a:t>
          </a:r>
        </a:p>
        <a:p>
          <a:pPr algn="ctr"/>
          <a:endParaRPr lang="ru-RU" sz="2200" b="1" dirty="0">
            <a:latin typeface="Times New Roman" pitchFamily="18" charset="0"/>
            <a:cs typeface="Times New Roman" pitchFamily="18" charset="0"/>
          </a:endParaRPr>
        </a:p>
      </dgm:t>
    </dgm:pt>
    <dgm:pt modelId="{B6001013-5736-4872-A2CC-41F0DECA9914}" type="parTrans" cxnId="{43F50014-0D60-461B-9058-019116B7ECAF}">
      <dgm:prSet/>
      <dgm:spPr/>
      <dgm:t>
        <a:bodyPr/>
        <a:lstStyle/>
        <a:p>
          <a:endParaRPr lang="ru-RU"/>
        </a:p>
      </dgm:t>
    </dgm:pt>
    <dgm:pt modelId="{99DCF474-3993-43E6-9D5F-7F070498B485}" type="sibTrans" cxnId="{43F50014-0D60-461B-9058-019116B7ECAF}">
      <dgm:prSet/>
      <dgm:spPr/>
      <dgm:t>
        <a:bodyPr/>
        <a:lstStyle/>
        <a:p>
          <a:endParaRPr lang="ru-RU"/>
        </a:p>
      </dgm:t>
    </dgm:pt>
    <dgm:pt modelId="{E0EBDDB2-18F5-4EAA-ABDC-8BE9E311A7B0}">
      <dgm:prSet phldrT="[Текст]" custT="1"/>
      <dgm:spPr/>
      <dgm:t>
        <a:bodyPr/>
        <a:lstStyle/>
        <a:p>
          <a:pPr algn="l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Мелкие частные компании по содействию бизнесу с Китаем</a:t>
          </a:r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9D051B65-E35E-403C-B16F-7B6B6084CB99}" type="parTrans" cxnId="{5860DD02-A626-4A13-8278-2A63327E1EB8}">
      <dgm:prSet/>
      <dgm:spPr/>
      <dgm:t>
        <a:bodyPr/>
        <a:lstStyle/>
        <a:p>
          <a:endParaRPr lang="ru-RU"/>
        </a:p>
      </dgm:t>
    </dgm:pt>
    <dgm:pt modelId="{A9A02EEC-D43D-4E04-BBC0-5F672D18043E}" type="sibTrans" cxnId="{5860DD02-A626-4A13-8278-2A63327E1EB8}">
      <dgm:prSet/>
      <dgm:spPr/>
      <dgm:t>
        <a:bodyPr/>
        <a:lstStyle/>
        <a:p>
          <a:endParaRPr lang="ru-RU"/>
        </a:p>
      </dgm:t>
    </dgm:pt>
    <dgm:pt modelId="{620EB971-D5E6-4915-BB18-44FBB6384D4D}">
      <dgm:prSet phldrT="[Текст]" custT="1"/>
      <dgm:spPr/>
      <dgm:t>
        <a:bodyPr/>
        <a:lstStyle/>
        <a:p>
          <a:pPr algn="ctr"/>
          <a:r>
            <a:rPr lang="ru-RU" sz="2400" b="1" dirty="0" smtClean="0">
              <a:latin typeface="Times New Roman" pitchFamily="18" charset="0"/>
              <a:cs typeface="Times New Roman" pitchFamily="18" charset="0"/>
            </a:rPr>
            <a:t>Бюро   переводов</a:t>
          </a:r>
          <a:endParaRPr lang="ru-RU" sz="2400" b="1" dirty="0">
            <a:latin typeface="Times New Roman" pitchFamily="18" charset="0"/>
            <a:cs typeface="Times New Roman" pitchFamily="18" charset="0"/>
          </a:endParaRPr>
        </a:p>
      </dgm:t>
    </dgm:pt>
    <dgm:pt modelId="{CEDA2E0E-3CEC-4386-9648-3B5F53DB92EC}" type="parTrans" cxnId="{82106C4D-17DC-4474-B30D-F8C7A1A0636C}">
      <dgm:prSet/>
      <dgm:spPr/>
      <dgm:t>
        <a:bodyPr/>
        <a:lstStyle/>
        <a:p>
          <a:endParaRPr lang="ru-RU"/>
        </a:p>
      </dgm:t>
    </dgm:pt>
    <dgm:pt modelId="{7B4D4249-4B9D-41E1-88FC-2085C09AFD43}" type="sibTrans" cxnId="{82106C4D-17DC-4474-B30D-F8C7A1A0636C}">
      <dgm:prSet/>
      <dgm:spPr/>
      <dgm:t>
        <a:bodyPr/>
        <a:lstStyle/>
        <a:p>
          <a:endParaRPr lang="ru-RU"/>
        </a:p>
      </dgm:t>
    </dgm:pt>
    <dgm:pt modelId="{4695DAE3-5E52-47ED-BF91-79166666B571}" type="pres">
      <dgm:prSet presAssocID="{9BBEE99C-F4D8-4466-A918-3E2D29253D65}" presName="compositeShape" presStyleCnt="0">
        <dgm:presLayoutVars>
          <dgm:chMax val="7"/>
          <dgm:dir/>
          <dgm:resizeHandles val="exact"/>
        </dgm:presLayoutVars>
      </dgm:prSet>
      <dgm:spPr/>
    </dgm:pt>
    <dgm:pt modelId="{23E25661-58CB-454D-81A2-33423DFF9151}" type="pres">
      <dgm:prSet presAssocID="{8C9F986B-6E01-47DE-B366-C93617B24A24}" presName="circ1" presStyleLbl="vennNode1" presStyleIdx="0" presStyleCnt="3" custScaleX="183641" custScaleY="172167" custLinFactNeighborX="-2953" custLinFactNeighborY="12277"/>
      <dgm:spPr/>
      <dgm:t>
        <a:bodyPr/>
        <a:lstStyle/>
        <a:p>
          <a:endParaRPr lang="ru-RU"/>
        </a:p>
      </dgm:t>
    </dgm:pt>
    <dgm:pt modelId="{DD3AB802-54A1-49F5-A9AC-365B36BF6560}" type="pres">
      <dgm:prSet presAssocID="{8C9F986B-6E01-47DE-B366-C93617B24A2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4106C4-C666-4B26-8447-F3E6DA669165}" type="pres">
      <dgm:prSet presAssocID="{E0EBDDB2-18F5-4EAA-ABDC-8BE9E311A7B0}" presName="circ2" presStyleLbl="vennNode1" presStyleIdx="1" presStyleCnt="3" custScaleX="91070" custScaleY="85791" custLinFactNeighborX="11280" custLinFactNeighborY="-12128"/>
      <dgm:spPr/>
      <dgm:t>
        <a:bodyPr/>
        <a:lstStyle/>
        <a:p>
          <a:endParaRPr lang="ru-RU"/>
        </a:p>
      </dgm:t>
    </dgm:pt>
    <dgm:pt modelId="{133229FF-C753-4D42-87BC-EF00B23CF9EA}" type="pres">
      <dgm:prSet presAssocID="{E0EBDDB2-18F5-4EAA-ABDC-8BE9E311A7B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A559F-3F04-4BDF-AF2C-677120B9A4AE}" type="pres">
      <dgm:prSet presAssocID="{620EB971-D5E6-4915-BB18-44FBB6384D4D}" presName="circ3" presStyleLbl="vennNode1" presStyleIdx="2" presStyleCnt="3" custScaleX="116754" custScaleY="108612" custLinFactNeighborX="-24379" custLinFactNeighborY="-11374"/>
      <dgm:spPr/>
      <dgm:t>
        <a:bodyPr/>
        <a:lstStyle/>
        <a:p>
          <a:endParaRPr lang="ru-RU"/>
        </a:p>
      </dgm:t>
    </dgm:pt>
    <dgm:pt modelId="{A9475361-0094-4864-8649-8E06C7F7ECDD}" type="pres">
      <dgm:prSet presAssocID="{620EB971-D5E6-4915-BB18-44FBB6384D4D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6DC6C6-2ABE-45C8-B336-7B9CADCE812D}" type="presOf" srcId="{E0EBDDB2-18F5-4EAA-ABDC-8BE9E311A7B0}" destId="{133229FF-C753-4D42-87BC-EF00B23CF9EA}" srcOrd="1" destOrd="0" presId="urn:microsoft.com/office/officeart/2005/8/layout/venn1"/>
    <dgm:cxn modelId="{82106C4D-17DC-4474-B30D-F8C7A1A0636C}" srcId="{9BBEE99C-F4D8-4466-A918-3E2D29253D65}" destId="{620EB971-D5E6-4915-BB18-44FBB6384D4D}" srcOrd="2" destOrd="0" parTransId="{CEDA2E0E-3CEC-4386-9648-3B5F53DB92EC}" sibTransId="{7B4D4249-4B9D-41E1-88FC-2085C09AFD43}"/>
    <dgm:cxn modelId="{A937218D-1F94-4391-B53B-BE062CEE9F46}" type="presOf" srcId="{9BBEE99C-F4D8-4466-A918-3E2D29253D65}" destId="{4695DAE3-5E52-47ED-BF91-79166666B571}" srcOrd="0" destOrd="0" presId="urn:microsoft.com/office/officeart/2005/8/layout/venn1"/>
    <dgm:cxn modelId="{278DAEC9-0E28-47B9-8720-C55CA1B3A579}" type="presOf" srcId="{620EB971-D5E6-4915-BB18-44FBB6384D4D}" destId="{3EDA559F-3F04-4BDF-AF2C-677120B9A4AE}" srcOrd="0" destOrd="0" presId="urn:microsoft.com/office/officeart/2005/8/layout/venn1"/>
    <dgm:cxn modelId="{F8E1D22A-3150-407E-A9DE-61455B3220B5}" type="presOf" srcId="{8C9F986B-6E01-47DE-B366-C93617B24A24}" destId="{DD3AB802-54A1-49F5-A9AC-365B36BF6560}" srcOrd="1" destOrd="0" presId="urn:microsoft.com/office/officeart/2005/8/layout/venn1"/>
    <dgm:cxn modelId="{43F50014-0D60-461B-9058-019116B7ECAF}" srcId="{9BBEE99C-F4D8-4466-A918-3E2D29253D65}" destId="{8C9F986B-6E01-47DE-B366-C93617B24A24}" srcOrd="0" destOrd="0" parTransId="{B6001013-5736-4872-A2CC-41F0DECA9914}" sibTransId="{99DCF474-3993-43E6-9D5F-7F070498B485}"/>
    <dgm:cxn modelId="{9A7D7FA5-482E-4CC8-BC9C-8AF6DC97B782}" type="presOf" srcId="{8C9F986B-6E01-47DE-B366-C93617B24A24}" destId="{23E25661-58CB-454D-81A2-33423DFF9151}" srcOrd="0" destOrd="0" presId="urn:microsoft.com/office/officeart/2005/8/layout/venn1"/>
    <dgm:cxn modelId="{EB031E7F-307D-41B8-A2C0-C24111E4FC51}" type="presOf" srcId="{E0EBDDB2-18F5-4EAA-ABDC-8BE9E311A7B0}" destId="{B04106C4-C666-4B26-8447-F3E6DA669165}" srcOrd="0" destOrd="0" presId="urn:microsoft.com/office/officeart/2005/8/layout/venn1"/>
    <dgm:cxn modelId="{9CEBDAE6-CED2-4C84-84DD-2384EAB842AE}" type="presOf" srcId="{620EB971-D5E6-4915-BB18-44FBB6384D4D}" destId="{A9475361-0094-4864-8649-8E06C7F7ECDD}" srcOrd="1" destOrd="0" presId="urn:microsoft.com/office/officeart/2005/8/layout/venn1"/>
    <dgm:cxn modelId="{5860DD02-A626-4A13-8278-2A63327E1EB8}" srcId="{9BBEE99C-F4D8-4466-A918-3E2D29253D65}" destId="{E0EBDDB2-18F5-4EAA-ABDC-8BE9E311A7B0}" srcOrd="1" destOrd="0" parTransId="{9D051B65-E35E-403C-B16F-7B6B6084CB99}" sibTransId="{A9A02EEC-D43D-4E04-BBC0-5F672D18043E}"/>
    <dgm:cxn modelId="{FC943C07-967C-4053-A0A4-7A13987A3D5F}" type="presParOf" srcId="{4695DAE3-5E52-47ED-BF91-79166666B571}" destId="{23E25661-58CB-454D-81A2-33423DFF9151}" srcOrd="0" destOrd="0" presId="urn:microsoft.com/office/officeart/2005/8/layout/venn1"/>
    <dgm:cxn modelId="{C2A8637D-A9E9-4530-A355-0C07E6DEF5E1}" type="presParOf" srcId="{4695DAE3-5E52-47ED-BF91-79166666B571}" destId="{DD3AB802-54A1-49F5-A9AC-365B36BF6560}" srcOrd="1" destOrd="0" presId="urn:microsoft.com/office/officeart/2005/8/layout/venn1"/>
    <dgm:cxn modelId="{CC1A254E-55BF-45B7-B6DF-EC052107C9D6}" type="presParOf" srcId="{4695DAE3-5E52-47ED-BF91-79166666B571}" destId="{B04106C4-C666-4B26-8447-F3E6DA669165}" srcOrd="2" destOrd="0" presId="urn:microsoft.com/office/officeart/2005/8/layout/venn1"/>
    <dgm:cxn modelId="{A59BA41A-8D3D-4BBF-A3D5-9C8B95CD68F0}" type="presParOf" srcId="{4695DAE3-5E52-47ED-BF91-79166666B571}" destId="{133229FF-C753-4D42-87BC-EF00B23CF9EA}" srcOrd="3" destOrd="0" presId="urn:microsoft.com/office/officeart/2005/8/layout/venn1"/>
    <dgm:cxn modelId="{E774CBBE-973E-48BE-87ED-FFB94C809292}" type="presParOf" srcId="{4695DAE3-5E52-47ED-BF91-79166666B571}" destId="{3EDA559F-3F04-4BDF-AF2C-677120B9A4AE}" srcOrd="4" destOrd="0" presId="urn:microsoft.com/office/officeart/2005/8/layout/venn1"/>
    <dgm:cxn modelId="{D76C16F0-6E31-44F5-A8CD-1AAB3D58083C}" type="presParOf" srcId="{4695DAE3-5E52-47ED-BF91-79166666B571}" destId="{A9475361-0094-4864-8649-8E06C7F7ECDD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FDE5B12-076B-48AE-A673-6E9F2594B275}">
      <dsp:nvSpPr>
        <dsp:cNvPr id="0" name=""/>
        <dsp:cNvSpPr/>
      </dsp:nvSpPr>
      <dsp:spPr>
        <a:xfrm>
          <a:off x="0" y="678112"/>
          <a:ext cx="842493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C28B9-89A2-4093-81E8-28A2F59942F0}">
      <dsp:nvSpPr>
        <dsp:cNvPr id="0" name=""/>
        <dsp:cNvSpPr/>
      </dsp:nvSpPr>
      <dsp:spPr>
        <a:xfrm>
          <a:off x="420835" y="111989"/>
          <a:ext cx="7236239" cy="728483"/>
        </a:xfrm>
        <a:prstGeom prst="roundRect">
          <a:avLst/>
        </a:prstGeom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162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Русский язык – официальный государственный язык наравне с белорусским</a:t>
          </a:r>
          <a:endParaRPr lang="ru-RU" sz="1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20835" y="111989"/>
        <a:ext cx="7236239" cy="728483"/>
      </dsp:txXfrm>
    </dsp:sp>
    <dsp:sp modelId="{652E768E-8314-4A6A-A638-D4E31DE5EA95}">
      <dsp:nvSpPr>
        <dsp:cNvPr id="0" name=""/>
        <dsp:cNvSpPr/>
      </dsp:nvSpPr>
      <dsp:spPr>
        <a:xfrm>
          <a:off x="0" y="1520204"/>
          <a:ext cx="842493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A5A29-FD1E-4364-8EBB-71CACA8F1CF9}">
      <dsp:nvSpPr>
        <dsp:cNvPr id="0" name=""/>
        <dsp:cNvSpPr/>
      </dsp:nvSpPr>
      <dsp:spPr>
        <a:xfrm>
          <a:off x="432046" y="1008111"/>
          <a:ext cx="7213733" cy="667851"/>
        </a:xfrm>
        <a:prstGeom prst="roundRect">
          <a:avLst/>
        </a:prstGeom>
        <a:gradFill flip="none" rotWithShape="1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27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Традиционно высокий уровень лингвистического образования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32046" y="1008111"/>
        <a:ext cx="7213733" cy="667851"/>
      </dsp:txXfrm>
    </dsp:sp>
    <dsp:sp modelId="{A1442336-624A-4833-90DA-ACF0ED2CDD09}">
      <dsp:nvSpPr>
        <dsp:cNvPr id="0" name=""/>
        <dsp:cNvSpPr/>
      </dsp:nvSpPr>
      <dsp:spPr>
        <a:xfrm>
          <a:off x="0" y="2362890"/>
          <a:ext cx="8424936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2A135D-0B01-4AF5-8D6E-D6C1AC680E8A}">
      <dsp:nvSpPr>
        <dsp:cNvPr id="0" name=""/>
        <dsp:cNvSpPr/>
      </dsp:nvSpPr>
      <dsp:spPr>
        <a:xfrm>
          <a:off x="420835" y="1856804"/>
          <a:ext cx="7187810" cy="668445"/>
        </a:xfrm>
        <a:prstGeom prst="roundRect">
          <a:avLst/>
        </a:prstGeom>
        <a:gradFill flip="none" rotWithShape="1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Более низкие (гибкие) расценки на переводческие услуги</a:t>
          </a:r>
          <a:endParaRPr lang="ru-RU" sz="1800" b="1" kern="1200" dirty="0">
            <a:solidFill>
              <a:schemeClr val="tx1"/>
            </a:solidFill>
          </a:endParaRPr>
        </a:p>
      </dsp:txBody>
      <dsp:txXfrm>
        <a:off x="420835" y="1856804"/>
        <a:ext cx="7187810" cy="668445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E25661-58CB-454D-81A2-33423DFF9151}">
      <dsp:nvSpPr>
        <dsp:cNvPr id="0" name=""/>
        <dsp:cNvSpPr/>
      </dsp:nvSpPr>
      <dsp:spPr>
        <a:xfrm>
          <a:off x="543376" y="-83852"/>
          <a:ext cx="4992461" cy="4680529"/>
        </a:xfrm>
        <a:prstGeom prst="ellipse">
          <a:avLst/>
        </a:prstGeom>
        <a:gradFill flip="none" rotWithShape="0">
          <a:gsLst>
            <a:gs pos="0">
              <a:schemeClr val="accent1">
                <a:hueOff val="0"/>
                <a:satOff val="0"/>
                <a:lumOff val="0"/>
                <a:shade val="30000"/>
                <a:satMod val="115000"/>
              </a:schemeClr>
            </a:gs>
            <a:gs pos="50000">
              <a:schemeClr val="accent1">
                <a:hueOff val="0"/>
                <a:satOff val="0"/>
                <a:lumOff val="0"/>
                <a:shade val="675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shade val="100000"/>
                <a:satMod val="115000"/>
              </a:schemeClr>
            </a:gs>
          </a:gsLst>
          <a:lin ang="54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Переводчики-фрилансеры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09037" y="735239"/>
        <a:ext cx="3661138" cy="2106238"/>
      </dsp:txXfrm>
    </dsp:sp>
    <dsp:sp modelId="{B04106C4-C666-4B26-8447-F3E6DA669165}">
      <dsp:nvSpPr>
        <dsp:cNvPr id="0" name=""/>
        <dsp:cNvSpPr/>
      </dsp:nvSpPr>
      <dsp:spPr>
        <a:xfrm>
          <a:off x="3169592" y="2125905"/>
          <a:ext cx="2475827" cy="233231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Мелкие частные компании по содействию бизнесу с Китаем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26782" y="2728419"/>
        <a:ext cx="1485496" cy="1282771"/>
      </dsp:txXfrm>
    </dsp:sp>
    <dsp:sp modelId="{3EDA559F-3F04-4BDF-AF2C-677120B9A4AE}">
      <dsp:nvSpPr>
        <dsp:cNvPr id="0" name=""/>
        <dsp:cNvSpPr/>
      </dsp:nvSpPr>
      <dsp:spPr>
        <a:xfrm>
          <a:off x="0" y="1836197"/>
          <a:ext cx="3174072" cy="295272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latin typeface="Times New Roman" pitchFamily="18" charset="0"/>
              <a:cs typeface="Times New Roman" pitchFamily="18" charset="0"/>
            </a:rPr>
            <a:t>Бюро   переводов</a:t>
          </a:r>
          <a:endParaRPr lang="ru-RU" sz="2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98891" y="2598984"/>
        <a:ext cx="1904443" cy="16239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anastasiasemashko2008@gmail.co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0%D0%BC%D0%BE%D0%B7%D0%B0%D0%BD%D1%8F%D1%82%D0%BE%D1%81%D1%82%D1%8C" TargetMode="External"/><Relationship Id="rId2" Type="http://schemas.openxmlformats.org/officeDocument/2006/relationships/hyperlink" Target="https://ru.wikipedia.org/wiki/%D0%90%D0%BD%D0%B3%D0%BB%D0%B8%D0%B9%D1%81%D0%BA%D0%B8%D0%B9_%D1%8F%D0%B7%D1%8B%D0%BA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opiya-flagi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60648"/>
            <a:ext cx="3068960" cy="1534480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085184"/>
            <a:ext cx="6296744" cy="1080120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Анастасия Семашко</a:t>
            </a:r>
          </a:p>
          <a:p>
            <a:r>
              <a:rPr lang="ru-RU" sz="2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 Минск, Республика Беларусь</a:t>
            </a:r>
            <a:endParaRPr lang="ru-RU" sz="2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132856"/>
            <a:ext cx="8280920" cy="2736304"/>
          </a:xfrm>
        </p:spPr>
        <p:txBody>
          <a:bodyPr>
            <a:no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ОБЗОР РЫНКА ПЕРЕВОДЧИКОВ КИТАЙСКОГО ЯЗЫКА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 РЕСПУБЛИКЕ БЕЛАРУСЬ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БЮРО ПЕРЕВОДОВ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БЕЛАРУСИ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9552" y="1484784"/>
            <a:ext cx="7992888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Штат большинства переводческих компаний не превышает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9552" y="3212976"/>
            <a:ext cx="7992888" cy="86409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80%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бюро переводов занимаются переводами с/на китайский язык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9552" y="4869160"/>
            <a:ext cx="7992888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99%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бюро переводов, предоставляющих услуги по переводу с/на китайский язык,  работают с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переводчиками-фрилансерами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211960" y="2348880"/>
            <a:ext cx="576064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низ 9"/>
          <p:cNvSpPr/>
          <p:nvPr/>
        </p:nvSpPr>
        <p:spPr>
          <a:xfrm>
            <a:off x="4211960" y="4077072"/>
            <a:ext cx="576064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БЮРО ПЕРЕВОДОВ,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ПРЕДОСТАВЛЯЮЩИЕ УСЛУГИ ПО ПЕРЕВОДУ С/НА КИТАЙСКИЙ ЯЗЫК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539552" y="2204864"/>
          <a:ext cx="7992888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7129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СТОИМОСТЬ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УСЛУГ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600" b="1" u="sng" dirty="0" smtClean="0">
                <a:latin typeface="Times New Roman" pitchFamily="18" charset="0"/>
                <a:cs typeface="Times New Roman" pitchFamily="18" charset="0"/>
              </a:rPr>
              <a:t>ПИСЬМЕННОМУ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ПЕРЕВОДУ С/НА КИТАЙСКИЙ ЯЗЫК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492896"/>
            <a:ext cx="856895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39%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бюро переводов: расценка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фрилансера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50-70%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28%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бюро переводов: расценка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фрилансера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100-120%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22%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бюро переводов: расценка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фрилансера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200-220%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бюро переводов: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имеют установленной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(фиксированной)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учетную страницу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76672"/>
            <a:ext cx="87129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СТОИМОСТЬ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УСЛУГ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УСТНОМУ ПОСЛЕДОВАТЕЛЬНОМУ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ПЕРЕВОДУ С/НА КИТАЙСКИЙ ЯЗЫК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51520" y="2204864"/>
            <a:ext cx="856895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36%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бюро переводов: расценка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фрилансера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30-50%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18%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бюро переводов: расценка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фрилансера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75%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27%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бюро переводов: расценка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фрилансера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100-120%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9%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бюро переводов: расценка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фрилансера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150%</a:t>
            </a:r>
          </a:p>
          <a:p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10%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бюро переводов: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 имеют установленной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(фиксированной)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цены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за человеко-час</a:t>
            </a:r>
          </a:p>
          <a:p>
            <a:pPr>
              <a:buFont typeface="Wingdings" pitchFamily="2" charset="2"/>
              <a:buChar char="q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2809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КОМПАНИИ ПО СОДЕЙСТВИЮ БИЗНЕСУ С КИТАЕМ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419872" y="2852936"/>
            <a:ext cx="2240632" cy="216024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Спектр услуг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3212976"/>
            <a:ext cx="30963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Ведение деловой переписки с китайскими партнерами</a:t>
            </a:r>
            <a:endParaRPr lang="ru-RU" sz="16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4077072"/>
            <a:ext cx="30963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Сбор информации о товарах, услугах и предприятиях в КНР</a:t>
            </a:r>
            <a:endParaRPr lang="ru-RU" sz="16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512" y="5157192"/>
            <a:ext cx="38884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Продвижение белорусских товаров и услуг на китайском рынке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076056" y="5157192"/>
            <a:ext cx="38884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Организация экскурсионных туров и разработка туристических маршрутов</a:t>
            </a:r>
            <a:endParaRPr lang="ru-RU" sz="16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868144" y="4077072"/>
            <a:ext cx="309634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Сопровождение делегаций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868144" y="3212976"/>
            <a:ext cx="309634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Поиск партнеров в Китае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076056" y="2132856"/>
            <a:ext cx="38884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Разработка и ведение Интернет-сайтов  Заказчика на китайском языке</a:t>
            </a:r>
            <a:endParaRPr lang="ru-RU" sz="16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79512" y="2132856"/>
            <a:ext cx="388843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Устный и письменный перевод с/на китайский язык</a:t>
            </a:r>
            <a:endParaRPr lang="ru-RU" sz="1600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БЕЛОРУССКИЙ РЫНОК  В ОБЛАСТИ РУССКО-КИТАЙСКОГО ПЕРЕВОДА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39553" y="1916832"/>
          <a:ext cx="8064894" cy="4435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8"/>
                <a:gridCol w="2688298"/>
                <a:gridCol w="2688298"/>
              </a:tblGrid>
              <a:tr h="1417881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Переводчики - </a:t>
                      </a:r>
                      <a:r>
                        <a:rPr lang="ru-RU" sz="2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фрилансеры</a:t>
                      </a:r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Бюро переводов</a:t>
                      </a:r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Компании по содействию бизнесу с Китаем</a:t>
                      </a:r>
                      <a:endParaRPr lang="ru-RU" sz="2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shade val="100000"/>
                            <a:satMod val="115000"/>
                          </a:schemeClr>
                        </a:gs>
                      </a:gsLst>
                      <a:path path="circle">
                        <a:fillToRect l="100000" t="100000"/>
                      </a:path>
                      <a:tileRect r="-100000" b="-100000"/>
                    </a:gradFill>
                  </a:tcPr>
                </a:tc>
              </a:tr>
              <a:tr h="47919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В основном переводческие услуги</a:t>
                      </a:r>
                    </a:p>
                    <a:p>
                      <a:pPr algn="ctr"/>
                      <a:endParaRPr lang="ru-RU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Исключительно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переводческие услуги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Широкий спектр услуг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395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Китайский – основной язык перевода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Китайский – один из множества языков перевода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Китайский – единственный</a:t>
                      </a:r>
                      <a:r>
                        <a:rPr lang="ru-RU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язык перевода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23959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Индивидуально установленная стоимость услуг 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Стоимость услуг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фрилансера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+ 30-220%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Стоимость услуг </a:t>
                      </a:r>
                      <a:r>
                        <a:rPr lang="ru-RU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фрилансера</a:t>
                      </a:r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 + 30-50%</a:t>
                      </a:r>
                    </a:p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accent1">
                            <a:lumMod val="60000"/>
                            <a:lumOff val="4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lumMod val="60000"/>
                            <a:lumOff val="4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lumMod val="60000"/>
                            <a:lumOff val="4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ТЕМАТИКИ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РУССКО-КИТАЙСКОГО ПЕРЕВОДА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804248" y="3501008"/>
            <a:ext cx="216024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Пищевая промышленность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419872" y="3068960"/>
            <a:ext cx="2456656" cy="2384648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РУССКО-КИТАЙСКИЙ ПЕРЕВОД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868144" y="2132856"/>
            <a:ext cx="165618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Финансы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491880" y="1700808"/>
            <a:ext cx="223224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Машиностроение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6084168" y="4941168"/>
            <a:ext cx="1872208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Строительство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491880" y="5589240"/>
            <a:ext cx="2376264" cy="11075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Телекоммуникации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1475656" y="4941168"/>
            <a:ext cx="180020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Энергетика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179512" y="3573016"/>
            <a:ext cx="2160240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Химическая промышленность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691680" y="2132856"/>
            <a:ext cx="1656184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Экономика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2" name="Прямая соединительная линия 21"/>
          <p:cNvCxnSpPr>
            <a:stCxn id="10" idx="6"/>
            <a:endCxn id="4" idx="2"/>
          </p:cNvCxnSpPr>
          <p:nvPr/>
        </p:nvCxnSpPr>
        <p:spPr>
          <a:xfrm>
            <a:off x="2339752" y="4221088"/>
            <a:ext cx="1080120" cy="4019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endCxn id="3" idx="2"/>
          </p:cNvCxnSpPr>
          <p:nvPr/>
        </p:nvCxnSpPr>
        <p:spPr>
          <a:xfrm flipV="1">
            <a:off x="5868144" y="4149080"/>
            <a:ext cx="936104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4" idx="7"/>
          </p:cNvCxnSpPr>
          <p:nvPr/>
        </p:nvCxnSpPr>
        <p:spPr>
          <a:xfrm flipV="1">
            <a:off x="5516759" y="3068960"/>
            <a:ext cx="423393" cy="3492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4" idx="1"/>
          </p:cNvCxnSpPr>
          <p:nvPr/>
        </p:nvCxnSpPr>
        <p:spPr>
          <a:xfrm flipH="1" flipV="1">
            <a:off x="3275856" y="3068960"/>
            <a:ext cx="503785" cy="3492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9" idx="7"/>
          </p:cNvCxnSpPr>
          <p:nvPr/>
        </p:nvCxnSpPr>
        <p:spPr>
          <a:xfrm flipV="1">
            <a:off x="3012223" y="4797152"/>
            <a:ext cx="551665" cy="3338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stCxn id="4" idx="0"/>
            <a:endCxn id="6" idx="4"/>
          </p:cNvCxnSpPr>
          <p:nvPr/>
        </p:nvCxnSpPr>
        <p:spPr>
          <a:xfrm flipH="1" flipV="1">
            <a:off x="4608004" y="2780928"/>
            <a:ext cx="40196" cy="2880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endCxn id="7" idx="1"/>
          </p:cNvCxnSpPr>
          <p:nvPr/>
        </p:nvCxnSpPr>
        <p:spPr>
          <a:xfrm>
            <a:off x="5724128" y="4869160"/>
            <a:ext cx="634219" cy="261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8" idx="0"/>
            <a:endCxn id="4" idx="4"/>
          </p:cNvCxnSpPr>
          <p:nvPr/>
        </p:nvCxnSpPr>
        <p:spPr>
          <a:xfrm flipH="1" flipV="1">
            <a:off x="4648200" y="5453608"/>
            <a:ext cx="31812" cy="1356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35292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БЕЛОРУССКОГО РЫНКА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ПЕРЕВОДОВ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204864"/>
            <a:ext cx="8496944" cy="72008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Низкий престиж профессии переводчика в целом;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3140968"/>
            <a:ext cx="8496944" cy="86409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Слабое развитие и неорганизованность отрасли перевода;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4221088"/>
            <a:ext cx="8496944" cy="230425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профессиональной подготовительной базы:</a:t>
            </a:r>
          </a:p>
          <a:p>
            <a:pPr algn="ctr">
              <a:buFont typeface="Arial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Отсутствие должной подачи практики перевода в вузах;</a:t>
            </a:r>
          </a:p>
          <a:p>
            <a:pPr algn="ctr">
              <a:buFont typeface="Arial" pitchFamily="34" charset="0"/>
              <a:buChar char="•"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Отсутствие курсов повышения квалификации для переводчиков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260648"/>
            <a:ext cx="878497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БЕЛОРУССКОГО РЫНКА В ОБЛАСТИ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РУССКО-КИТАЙСКОГО ПЕРЕВОДА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2996952"/>
            <a:ext cx="8496944" cy="43204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Небольшое количество квалифицированных переводчиков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3645024"/>
            <a:ext cx="8496944" cy="43204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структурированной базы переводчиков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2276872"/>
            <a:ext cx="8496944" cy="50405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Стихийный характер работы в данном сегменте рынка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5661248"/>
            <a:ext cx="8496944" cy="50405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Отсутствие единой ценовой политики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4293096"/>
            <a:ext cx="8496944" cy="115212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Трудности контроля качества в данном сегменте ввиду специфики китайского языка и недостаточного количества специалистов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0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ПЕРСПЕКТИВЫ</a:t>
            </a:r>
          </a:p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РАЗВИТИЯ ОТРАСЛИ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412776"/>
            <a:ext cx="91440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Расширение и углубление всестороннего сотрудничества между КНР и РБ</a:t>
            </a:r>
            <a:endParaRPr lang="ru-RU" sz="2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3568" y="2204864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Увеличение спроса на квалифицированных переводчиков китайского языка, в частности, синхронистов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3933056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Постепенный переход от диверсификации к специализации в русско-китайском переводе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4941168"/>
            <a:ext cx="87129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Необходимость проведения обучающих тренингов, семинаров и курсов повышения квалификации для переводчиков китайского языка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3568" y="5949280"/>
            <a:ext cx="79928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Возможность (международного) сотрудничества в сфере профессиональной подготовки переводческих кадров</a:t>
            </a:r>
            <a:endParaRPr lang="ru-RU" sz="22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283968" y="1844824"/>
            <a:ext cx="40575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283968" y="5661248"/>
            <a:ext cx="40575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27584" y="3212976"/>
            <a:ext cx="79928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Структуризация данного сегмента рынка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4283968" y="2924944"/>
            <a:ext cx="40575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4283968" y="3645024"/>
            <a:ext cx="40575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283968" y="4653136"/>
            <a:ext cx="40575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172400" y="5980837"/>
            <a:ext cx="9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!!!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5934670"/>
            <a:ext cx="9716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!!!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1256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Стратегический характер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всестороннего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партнерства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между Беларусью и Китаем в рамках Экономического пояса Нового Шелкового пути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Растущее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количество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совместных проектов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особенно в области инноваций, научно-технического и торгово-экономического сотрудничества, образования, логистики и т.д.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 smtClean="0"/>
          </a:p>
          <a:p>
            <a:pPr algn="ctr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Возрастающая потребность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квалифицированных переводческих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кадрах для обеспечения эффективной коммуникации между белорусскими и китайскими партнерами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067944" y="2636912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4067944" y="4581128"/>
            <a:ext cx="79208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5"/>
            <a:ext cx="8352928" cy="313932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СПАСИБО </a:t>
            </a:r>
          </a:p>
          <a:p>
            <a:pPr algn="ctr"/>
            <a:r>
              <a:rPr lang="ru-RU" sz="7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>
                  <a:reflection blurRad="6350" stA="55000" endA="300" endPos="45500" dir="5400000" sy="-100000" algn="bl" rotWithShape="0"/>
                </a:effectLst>
              </a:rPr>
              <a:t>ЗА ВНИМАНИЕ!</a:t>
            </a:r>
          </a:p>
          <a:p>
            <a:pPr algn="ctr"/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3789040"/>
            <a:ext cx="878497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Контактная информация для обратной связи: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Email: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  <a:hlinkClick r:id="rId2"/>
              </a:rPr>
              <a:t>anastasiasemashko2008@gmail.com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WeChat: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chernushka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Skype:   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anastasiasemashko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ТЕМЫ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Российская Федерация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– основной </a:t>
            </a: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экспортный рынок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переводческих услуг Беларуси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Беларуси: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23528" y="3356992"/>
          <a:ext cx="8424936" cy="2752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БЕЛОРУССКИЙ РЫНОК  В ОБЛАСТИ РУССКО-КИТАЙСКОГО ПЕРЕВОДА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475656" y="1844824"/>
          <a:ext cx="616800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ПЕРЕВОДЧИКИ-ФРИЛАНСЕРЫ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772816"/>
            <a:ext cx="540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Фрила́нсер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2" tooltip="Английский язык"/>
              </a:rPr>
              <a:t>англ.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freelancer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 —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  <a:hlinkClick r:id="rId3" tooltip="Самозанятость"/>
              </a:rPr>
              <a:t>свободный работник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частный специалист, который может одновременно выполнять заказы для разных клиентов и чаще всего сам предлагает свои услуги – через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интернет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рекламу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«сарафанное радио»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(личные связи)*. </a:t>
            </a:r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Рисунок 3" descr="freelance-translation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796136" y="2923757"/>
            <a:ext cx="3057128" cy="367359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ПЕРЕВОДЧИК-ФРИЛАНСЕР КИТАЙСКОГО ЯЗЫКА </a:t>
            </a:r>
          </a:p>
          <a:p>
            <a:pPr algn="ctr"/>
            <a:r>
              <a:rPr lang="ru-RU" sz="40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«ПО-БЕЛОРУССКИ»</a:t>
            </a:r>
            <a:endParaRPr lang="ru-RU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6237312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 правило, напрямую не связанное с переводческой деятельностью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059832" y="4869160"/>
            <a:ext cx="3024336" cy="1296144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Постоянное место работы/учебы*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39552" y="3212976"/>
            <a:ext cx="3312368" cy="13681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Владение китайским/русским языком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92080" y="3212976"/>
            <a:ext cx="3384376" cy="136815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Перевод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дополнительный источник дохода/хобби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люс 16"/>
          <p:cNvSpPr/>
          <p:nvPr/>
        </p:nvSpPr>
        <p:spPr>
          <a:xfrm>
            <a:off x="1835696" y="4869160"/>
            <a:ext cx="792088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>
            <a:off x="6516216" y="4869160"/>
            <a:ext cx="792088" cy="72008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4139952" y="2492896"/>
            <a:ext cx="792088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ПЕРЕВОДЧИКИ-ФРИЛАНСЕРЫ</a:t>
            </a:r>
            <a:endParaRPr lang="ru-RU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39552" y="1772816"/>
            <a:ext cx="3672408" cy="12241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788024" y="1772816"/>
            <a:ext cx="3744416" cy="12241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3779912" y="1196752"/>
            <a:ext cx="136815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899592" y="2060848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БЕЛОРУСЫ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2060848"/>
            <a:ext cx="2880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КИТАЙЦЫ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012160" y="3068960"/>
            <a:ext cx="155996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50%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619672" y="3068960"/>
            <a:ext cx="155996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all" spc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50%</a:t>
            </a:r>
            <a:endParaRPr lang="ru-RU" sz="4400" b="1" cap="all" spc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5536" y="4293096"/>
            <a:ext cx="381642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99% 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переводчики по совместительству;</a:t>
            </a:r>
          </a:p>
          <a:p>
            <a:pPr algn="just"/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1%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истинные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фрилансеры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для которых перевод является основным источником дохода;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88024" y="4365104"/>
            <a:ext cx="381642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100%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студенты, которые учатся в белорусских вузах или уже отучились и работают в РБ на китайские компании;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u="sng" dirty="0" smtClean="0">
                <a:latin typeface="Times New Roman" pitchFamily="18" charset="0"/>
                <a:cs typeface="Times New Roman" pitchFamily="18" charset="0"/>
              </a:rPr>
              <a:t>ПЕРЕВОДЧИКИ-ФРИЛАНСЕРЫ</a:t>
            </a:r>
            <a:endParaRPr lang="ru-RU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1835696" y="3140968"/>
            <a:ext cx="108012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772816"/>
            <a:ext cx="3960440" cy="12241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НАЦИОНАЛЬНОЕ АГЕНТСТВО ПО ТУРИЗМУ 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88024" y="1772816"/>
            <a:ext cx="3960440" cy="122413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ЕДИНЫЙ РЕЕСТР НОТАРИАЛЬНЫХ ПЕРЕВОДЧИКОВ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3851920" y="1196752"/>
            <a:ext cx="1368152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6228184" y="3140968"/>
            <a:ext cx="1080120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5536" y="4293096"/>
            <a:ext cx="3960440" cy="19442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АТТЕСТОВАННЫЙ</a:t>
            </a:r>
          </a:p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ГИД-ПЕРЕВОДЧИК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КИТАЙСКОГО ЯЗЫКА (ГРАЖДАНИН КНР)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788024" y="4293096"/>
            <a:ext cx="3960440" cy="194421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ЗАРЕГИСТРИРОВАННЫХ НОТАРИАЛЬНЫХ ПЕРЕВОДЧИКОВ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КИТАЙСКОГО ЯЗЫКА, СРЕДИ КОТОРЫХ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ГРАЖДАНИН КНР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064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ПОРТРЕТ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БЕЛОРУССКОГО ПЕРЕВОДЧИКА КИТАЙСКОГО ЯЗЫКА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1556792"/>
            <a:ext cx="82809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Возраст 22 – 36 лет;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Высшее лингвистическое образование (БГУ, МГЛУ);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Постоянное место работы, как правило, не связанное с переводческой деятельностью;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Перевод с/на  китайский язык;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Отсутствие специализации;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Отсутствие разделения на письменных и устных переводчиков;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Работа как с прямыми клиентами, так и опосредованно через бюро переводов;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Работа на белорусский, возможно, российский рынок;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Перевод, редактура и вычитка, в большинстве случаев, осуществляется самим переводчиком;</a:t>
            </a:r>
          </a:p>
          <a:p>
            <a:pPr>
              <a:buFont typeface="Wingdings" pitchFamily="2" charset="2"/>
              <a:buChar char="q"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Относительная пассивность в отношении поиска новых клиентов и повышения профессиональной квалификации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10335</TotalTime>
  <Words>812</Words>
  <Application>Microsoft Office PowerPoint</Application>
  <PresentationFormat>Экран (4:3)</PresentationFormat>
  <Paragraphs>151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ОБЗОР РЫНКА ПЕРЕВОДЧИКОВ КИТАЙСКОГО ЯЗЫКА В РЕСПУБЛИКЕ БЕЛАРУСЬ</vt:lpstr>
      <vt:lpstr>АКТУАЛЬНОСТЬ ТЕМЫ</vt:lpstr>
      <vt:lpstr>АКТУАЛЬНОСТЬ ТЕМЫ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263</cp:revision>
  <dcterms:created xsi:type="dcterms:W3CDTF">2016-06-15T08:18:34Z</dcterms:created>
  <dcterms:modified xsi:type="dcterms:W3CDTF">2016-06-22T15:14:04Z</dcterms:modified>
</cp:coreProperties>
</file>