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3" r:id="rId4"/>
    <p:sldId id="257" r:id="rId5"/>
    <p:sldId id="259" r:id="rId6"/>
    <p:sldId id="263" r:id="rId7"/>
    <p:sldId id="275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58" r:id="rId19"/>
    <p:sldId id="274" r:id="rId20"/>
    <p:sldId id="272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>
        <p:scale>
          <a:sx n="90" d="100"/>
          <a:sy n="90" d="100"/>
        </p:scale>
        <p:origin x="-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25EA-24A4-427C-A6ED-BF4F183E1C67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85BB-A947-4A66-836E-01FEC1F49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8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ubl.lib.ru/ARCHIVES/T/&#8216;&#8217;Tetradi_novyh_terminov&#8216;&#8217;/_&#8216;&#8217;Tetradi_novyh_terminov&#8216;&#8217;.html#00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252520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«Корпоративный перевод»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и письменный)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японской производственной компании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日本製造会社</a:t>
            </a:r>
            <a:r>
              <a:rPr lang="ja-JP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での</a:t>
            </a:r>
            <a:r>
              <a:rPr lang="ja-JP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コーポレートのトランスレーション</a:t>
            </a:r>
            <a:r>
              <a:rPr lang="ja-JP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（通訳・翻訳）。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77072"/>
            <a:ext cx="3816424" cy="648072"/>
          </a:xfrm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Потапова Анна Андреевна</a:t>
            </a:r>
          </a:p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генерального директора, ведущий переводчик</a:t>
            </a:r>
          </a:p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«Хитачи Констракшн Машинери Евразия Мануфэкчеринг» </a:t>
            </a:r>
          </a:p>
        </p:txBody>
      </p:sp>
    </p:spTree>
    <p:extLst>
      <p:ext uri="{BB962C8B-B14F-4D97-AF65-F5344CB8AC3E}">
        <p14:creationId xmlns:p14="http://schemas.microsoft.com/office/powerpoint/2010/main" val="2234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354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юр., эконом., мед.)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629360"/>
              </p:ext>
            </p:extLst>
          </p:nvPr>
        </p:nvGraphicFramePr>
        <p:xfrm>
          <a:off x="250604" y="836712"/>
          <a:ext cx="8641873" cy="378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083"/>
                <a:gridCol w="2232249"/>
                <a:gridCol w="2664296"/>
                <a:gridCol w="2232245"/>
              </a:tblGrid>
              <a:tr h="320307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日本語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ROMAJI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</a:t>
                      </a:r>
                      <a:r>
                        <a:rPr lang="ja-JP" altLang="en-US" sz="1600" b="1" dirty="0" smtClean="0"/>
                        <a:t>ロシア語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外来語</a:t>
                      </a:r>
                      <a:endParaRPr lang="en-US" sz="1600" b="1" dirty="0"/>
                    </a:p>
                  </a:txBody>
                  <a:tcPr/>
                </a:tc>
              </a:tr>
              <a:tr h="384800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組立職場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Kumitate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shokuba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Цех сборки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アセンブリ　</a:t>
                      </a:r>
                      <a:endParaRPr lang="en-US" sz="16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溶接する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Yousetsu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suru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Варить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ウエルディング</a:t>
                      </a:r>
                      <a:endParaRPr lang="en-US" sz="1600" b="1" dirty="0"/>
                    </a:p>
                  </a:txBody>
                  <a:tcPr/>
                </a:tc>
              </a:tr>
              <a:tr h="180359"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2704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契約書を結ぶ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Keiyakusho</a:t>
                      </a:r>
                      <a:r>
                        <a:rPr lang="en-US" sz="1600" b="1" baseline="0" dirty="0" smtClean="0"/>
                        <a:t> wo </a:t>
                      </a:r>
                      <a:r>
                        <a:rPr lang="en-US" sz="1600" b="1" baseline="0" dirty="0" err="1" smtClean="0"/>
                        <a:t>musubu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Заключать договор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コントラクト</a:t>
                      </a:r>
                      <a:endParaRPr lang="en-US" sz="16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取り締り役会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Torishimari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err="1" smtClean="0"/>
                        <a:t>yakkai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Совет директоров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ボード・ミーティング</a:t>
                      </a:r>
                      <a:endParaRPr lang="en-US" sz="1600" b="1" dirty="0"/>
                    </a:p>
                  </a:txBody>
                  <a:tcPr/>
                </a:tc>
              </a:tr>
              <a:tr h="180359"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0696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減資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Genshi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Сокращение</a:t>
                      </a:r>
                      <a:r>
                        <a:rPr lang="ru-RU" sz="1600" b="1" baseline="0" dirty="0" smtClean="0"/>
                        <a:t> капитала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カピタル・リジェクション</a:t>
                      </a:r>
                      <a:endParaRPr lang="en-US" sz="1600" b="1" dirty="0"/>
                    </a:p>
                  </a:txBody>
                  <a:tcPr/>
                </a:tc>
              </a:tr>
              <a:tr h="315456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営業外利益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Eigyougai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rieki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Внеоперационная</a:t>
                      </a:r>
                      <a:r>
                        <a:rPr lang="ru-RU" sz="1600" b="1" dirty="0" smtClean="0"/>
                        <a:t> прибыль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180359"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0307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大腸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Daichou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Толстая кишка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295632"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ヘルニア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Herunia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Грыжа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ヘルニア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605" y="4797152"/>
            <a:ext cx="6912768" cy="17543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対策：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на английском языке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gairaigo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как минимум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паре языков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Weblio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по отраслям: японский – русский – изображение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ишних слов НЕ БЫВАЕТ, бывают слова которых Вы не знаете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04" y="6571225"/>
            <a:ext cx="5761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smtClean="0"/>
              <a:t>www.pixabay.com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5" y="4760771"/>
            <a:ext cx="1844365" cy="18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Перевод </a:t>
            </a:r>
            <a:r>
              <a:rPr lang="ru-RU" sz="3600" b="1" dirty="0"/>
              <a:t>лакун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dirty="0" smtClean="0"/>
              <a:t>(в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специфических терминов </a:t>
            </a:r>
            <a:r>
              <a:rPr lang="ru-RU" sz="3200" dirty="0"/>
              <a:t>по отраслям)</a:t>
            </a:r>
            <a:br>
              <a:rPr lang="ru-RU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3600400"/>
          </a:xfrm>
        </p:spPr>
        <p:txBody>
          <a:bodyPr/>
          <a:lstStyle/>
          <a:p>
            <a:r>
              <a:rPr lang="ja-JP" altLang="en-US" dirty="0" smtClean="0"/>
              <a:t>現場　</a:t>
            </a:r>
            <a:r>
              <a:rPr lang="en-US" altLang="ja-JP" dirty="0"/>
              <a:t> – </a:t>
            </a:r>
            <a:r>
              <a:rPr lang="en-US" altLang="ja-JP" dirty="0" err="1" smtClean="0"/>
              <a:t>genba</a:t>
            </a:r>
            <a:endParaRPr lang="en-US" altLang="ja-JP" dirty="0" smtClean="0"/>
          </a:p>
          <a:p>
            <a:r>
              <a:rPr lang="ja-JP" altLang="en-US" dirty="0" smtClean="0"/>
              <a:t>もの</a:t>
            </a:r>
            <a:r>
              <a:rPr lang="ja-JP" altLang="en-US" dirty="0" err="1" smtClean="0"/>
              <a:t>ず</a:t>
            </a:r>
            <a:r>
              <a:rPr lang="ja-JP" altLang="en-US" dirty="0" smtClean="0"/>
              <a:t>くり </a:t>
            </a:r>
            <a:r>
              <a:rPr lang="en-US" altLang="ja-JP" dirty="0"/>
              <a:t>– </a:t>
            </a:r>
            <a:r>
              <a:rPr lang="en-US" altLang="ja-JP" dirty="0" err="1" smtClean="0"/>
              <a:t>monozukuri</a:t>
            </a:r>
            <a:endParaRPr lang="en-US" altLang="ja-JP" dirty="0" smtClean="0"/>
          </a:p>
          <a:p>
            <a:r>
              <a:rPr lang="ja-JP" altLang="en-US" dirty="0"/>
              <a:t>先入り先</a:t>
            </a:r>
            <a:r>
              <a:rPr lang="ja-JP" altLang="en-US" dirty="0" smtClean="0"/>
              <a:t>出　</a:t>
            </a:r>
            <a:r>
              <a:rPr lang="en-US" altLang="ja-JP" dirty="0" smtClean="0"/>
              <a:t>– </a:t>
            </a:r>
            <a:r>
              <a:rPr lang="en-US" altLang="ja-JP" dirty="0" err="1" smtClean="0"/>
              <a:t>saki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saki</a:t>
            </a:r>
            <a:r>
              <a:rPr lang="en-US" altLang="ja-JP" dirty="0" smtClean="0"/>
              <a:t> dashi </a:t>
            </a:r>
            <a:endParaRPr lang="en-US" altLang="ja-JP" i="1" dirty="0" smtClean="0"/>
          </a:p>
          <a:p>
            <a:r>
              <a:rPr lang="ja-JP" altLang="en-US" dirty="0"/>
              <a:t>先輩・</a:t>
            </a:r>
            <a:r>
              <a:rPr lang="ja-JP" altLang="en-US" dirty="0" smtClean="0"/>
              <a:t>後輩 </a:t>
            </a:r>
            <a:r>
              <a:rPr lang="en-US" altLang="ja-JP" dirty="0" err="1" smtClean="0"/>
              <a:t>senpai</a:t>
            </a:r>
            <a:r>
              <a:rPr lang="en-US" altLang="ja-JP" dirty="0" smtClean="0"/>
              <a:t> – </a:t>
            </a:r>
            <a:r>
              <a:rPr lang="en-US" altLang="ja-JP" dirty="0" err="1" smtClean="0"/>
              <a:t>kouhai</a:t>
            </a:r>
            <a:r>
              <a:rPr lang="en-US" altLang="ja-JP" dirty="0" smtClean="0"/>
              <a:t> </a:t>
            </a:r>
          </a:p>
          <a:p>
            <a:r>
              <a:rPr lang="ja-JP" altLang="en-US" dirty="0" smtClean="0"/>
              <a:t>改善・</a:t>
            </a:r>
            <a:r>
              <a:rPr lang="en-US" altLang="ja-JP" dirty="0" smtClean="0"/>
              <a:t>– kaizen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009" y="4697852"/>
            <a:ext cx="7128792" cy="20005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対策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ru-RU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ja-JP" b="1" i="1" u="sng" dirty="0" smtClean="0"/>
              <a:t>Внедрение японских терминов</a:t>
            </a:r>
            <a:endParaRPr lang="en-US" b="1" i="1" u="sng" dirty="0"/>
          </a:p>
          <a:p>
            <a:pPr marL="342900" indent="-342900">
              <a:buFont typeface="+mj-lt"/>
              <a:buAutoNum type="arabicPeriod"/>
            </a:pPr>
            <a:r>
              <a:rPr lang="ru-RU" b="1" i="1" u="sng" dirty="0" smtClean="0"/>
              <a:t>Калька </a:t>
            </a:r>
            <a:r>
              <a:rPr lang="ru-RU" b="1" i="1" u="sng" dirty="0" smtClean="0"/>
              <a:t>с английского языка </a:t>
            </a:r>
            <a:endParaRPr lang="ru-RU" b="1" i="1" u="sng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i="1" u="sng" dirty="0" smtClean="0"/>
              <a:t>Описательный перевод / перевод через передачу значения термина :</a:t>
            </a:r>
          </a:p>
          <a:p>
            <a:r>
              <a:rPr lang="ru-RU" dirty="0" smtClean="0"/>
              <a:t>(Найти значение на японском , перевести на русский, по возможности сократить до словосочетания (3-4 слова), возможно добавление фразы «дословно с японского языка переводится как …»)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87" y="4954587"/>
            <a:ext cx="1743813" cy="17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Терминология корпоративной культуры компании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9" y="1823681"/>
            <a:ext cx="8885785" cy="3386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チャレンジ        </a:t>
            </a:r>
            <a:r>
              <a:rPr lang="ru-RU" altLang="ja-JP" sz="2800" dirty="0" smtClean="0"/>
              <a:t>  </a:t>
            </a:r>
            <a:r>
              <a:rPr lang="ru-RU" altLang="ja-JP" sz="2800" dirty="0" smtClean="0"/>
              <a:t>Дух </a:t>
            </a:r>
            <a:r>
              <a:rPr lang="ru-RU" altLang="ja-JP" sz="2800" dirty="0" smtClean="0"/>
              <a:t>вызова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安全第一</a:t>
            </a:r>
            <a:r>
              <a:rPr lang="ru-RU" altLang="ja-JP" sz="2800" dirty="0" smtClean="0"/>
              <a:t>        </a:t>
            </a:r>
            <a:r>
              <a:rPr lang="ja-JP" altLang="en-US" sz="2800" dirty="0" smtClean="0"/>
              <a:t>　</a:t>
            </a:r>
            <a:r>
              <a:rPr lang="ru-RU" altLang="ja-JP" sz="2800" dirty="0" smtClean="0"/>
              <a:t>Безопасность </a:t>
            </a:r>
            <a:r>
              <a:rPr lang="ru-RU" altLang="ja-JP" sz="2800" dirty="0" smtClean="0"/>
              <a:t>– наш приоритет №1</a:t>
            </a:r>
          </a:p>
          <a:p>
            <a:pPr marL="0" indent="0">
              <a:buNone/>
            </a:pPr>
            <a:r>
              <a:rPr lang="en-US" altLang="ja-JP" sz="2800" dirty="0" smtClean="0"/>
              <a:t>                                  </a:t>
            </a:r>
            <a:r>
              <a:rPr lang="ru-RU" altLang="ja-JP" sz="2800" dirty="0" smtClean="0"/>
              <a:t> </a:t>
            </a:r>
            <a:r>
              <a:rPr lang="ru-RU" altLang="ja-JP" sz="1800" dirty="0" smtClean="0"/>
              <a:t>(</a:t>
            </a:r>
            <a:r>
              <a:rPr lang="en-US" altLang="ja-JP" sz="1800" dirty="0" smtClean="0"/>
              <a:t>Safety is our first priority) </a:t>
            </a:r>
            <a:endParaRPr lang="ru-RU" altLang="ja-JP" sz="1800" dirty="0" smtClean="0"/>
          </a:p>
          <a:p>
            <a:pPr marL="0" indent="0">
              <a:buNone/>
            </a:pPr>
            <a:r>
              <a:rPr lang="ru-RU" altLang="ja-JP" sz="2800" dirty="0" smtClean="0"/>
              <a:t>3.   </a:t>
            </a:r>
            <a:r>
              <a:rPr lang="ja-JP" altLang="en-US" sz="2800" dirty="0" smtClean="0"/>
              <a:t>建機人</a:t>
            </a:r>
            <a:r>
              <a:rPr lang="ru-RU" altLang="ja-JP" sz="2800" dirty="0" smtClean="0"/>
              <a:t>  </a:t>
            </a:r>
            <a:r>
              <a:rPr lang="ja-JP" altLang="en-US" sz="2800" dirty="0"/>
              <a:t>　　　　</a:t>
            </a:r>
            <a:r>
              <a:rPr lang="ru-RU" altLang="ja-JP" sz="2800" dirty="0" smtClean="0"/>
              <a:t>  </a:t>
            </a:r>
            <a:r>
              <a:rPr lang="ru-RU" altLang="ja-JP" sz="2800" dirty="0" smtClean="0"/>
              <a:t>Корпоративный </a:t>
            </a:r>
            <a:r>
              <a:rPr lang="ru-RU" altLang="ja-JP" sz="2800" dirty="0"/>
              <a:t>дух </a:t>
            </a:r>
            <a:r>
              <a:rPr lang="en-US" altLang="ja-JP" sz="2800" dirty="0" err="1"/>
              <a:t>Kenkijin</a:t>
            </a:r>
            <a:r>
              <a:rPr lang="en-US" altLang="ja-JP" sz="2800" dirty="0"/>
              <a:t> </a:t>
            </a:r>
            <a:endParaRPr lang="ru-RU" altLang="ja-JP" sz="2800" dirty="0" smtClean="0"/>
          </a:p>
          <a:p>
            <a:pPr marL="0" indent="0">
              <a:buNone/>
            </a:pPr>
            <a:r>
              <a:rPr lang="ru-RU" altLang="ja-JP" sz="2800" dirty="0" smtClean="0"/>
              <a:t>4.   </a:t>
            </a:r>
            <a:r>
              <a:rPr lang="ja-JP" altLang="en-US" sz="2800" dirty="0" smtClean="0"/>
              <a:t>日立の木　（歌</a:t>
            </a:r>
            <a:r>
              <a:rPr lang="ja-JP" altLang="en-US" sz="2800" dirty="0" smtClean="0"/>
              <a:t>）</a:t>
            </a:r>
            <a:r>
              <a:rPr lang="ru-RU" altLang="ja-JP" sz="2800" dirty="0" smtClean="0"/>
              <a:t>Дерево </a:t>
            </a:r>
            <a:r>
              <a:rPr lang="ru-RU" altLang="ja-JP" sz="2800" dirty="0" smtClean="0"/>
              <a:t>Хитачи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559" y="5209897"/>
            <a:ext cx="7128792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対策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ru-RU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смысла ( придумать новое название отражающие смысл)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Калькирование с английского языка (зачастую уже есть перевод) 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Транслитерация + пояснение</a:t>
            </a:r>
          </a:p>
          <a:p>
            <a:pPr marL="342900" indent="-342900">
              <a:buAutoNum type="arabicPeriod" startAt="3"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полет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09897"/>
            <a:ext cx="1477328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Тексты на </a:t>
            </a:r>
            <a:r>
              <a:rPr lang="ru-RU" b="1" dirty="0" smtClean="0"/>
              <a:t>«японском» </a:t>
            </a:r>
            <a:r>
              <a:rPr lang="ru-RU" b="1" dirty="0"/>
              <a:t>английском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08" y="908720"/>
            <a:ext cx="8519764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Ex. </a:t>
            </a:r>
          </a:p>
          <a:p>
            <a:r>
              <a:rPr lang="en-US" sz="1800" dirty="0"/>
              <a:t>In limiting order parts, it enters that in the special notes of ranking table and technology assessment sheet clearly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Periodic professional inspection plan, for annual and monthly plans to create.</a:t>
            </a:r>
            <a:r>
              <a:rPr lang="ja-JP" altLang="en-US" sz="1800" dirty="0"/>
              <a:t>　</a:t>
            </a:r>
            <a:endParaRPr lang="en-US" sz="1800" dirty="0"/>
          </a:p>
          <a:p>
            <a:r>
              <a:rPr lang="en-US" sz="1800" dirty="0"/>
              <a:t>It is the back although quality changes is produced by failure.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636912"/>
            <a:ext cx="8712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Japanglish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Japlish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Jenglish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ー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lang="ru-RU" altLang="ja-JP" sz="1600" b="1" dirty="0" smtClean="0">
                <a:solidFill>
                  <a:schemeClr val="accent6">
                    <a:lumMod val="75000"/>
                  </a:schemeClr>
                </a:solidFill>
              </a:rPr>
              <a:t>японский вариант американского английского </a:t>
            </a:r>
          </a:p>
          <a:p>
            <a:endParaRPr lang="ru-RU" altLang="ja-JP" sz="2400" dirty="0" smtClean="0"/>
          </a:p>
          <a:p>
            <a:r>
              <a:rPr lang="ru-RU" altLang="ja-JP" dirty="0" smtClean="0"/>
              <a:t>Основные характеристики: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/>
              <a:t>Японская грамматика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/>
              <a:t>Отсутствие деления на множественное и </a:t>
            </a:r>
            <a:r>
              <a:rPr lang="ru-RU" altLang="ja-JP" dirty="0" smtClean="0"/>
              <a:t>единственное </a:t>
            </a:r>
            <a:r>
              <a:rPr lang="ru-RU" altLang="ja-JP" dirty="0" smtClean="0"/>
              <a:t>числа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/>
              <a:t>Превалирование </a:t>
            </a:r>
            <a:r>
              <a:rPr lang="en-US" altLang="ja-JP" dirty="0" smtClean="0"/>
              <a:t>Simple tense/</a:t>
            </a:r>
            <a:r>
              <a:rPr lang="en-US" altLang="ja-JP" dirty="0" err="1" smtClean="0"/>
              <a:t>Continious</a:t>
            </a:r>
            <a:r>
              <a:rPr lang="en-US" altLang="ja-JP" dirty="0" smtClean="0"/>
              <a:t> tense.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ja-JP" dirty="0" smtClean="0"/>
              <a:t>Произношение (японский акцент) *особенно </a:t>
            </a:r>
            <a:r>
              <a:rPr lang="ru-RU" altLang="ja-JP" dirty="0" err="1" smtClean="0"/>
              <a:t>гайрайго</a:t>
            </a:r>
            <a:endParaRPr lang="ru-RU" altLang="ja-JP" dirty="0" smtClean="0"/>
          </a:p>
          <a:p>
            <a:pPr marL="342900" indent="-342900">
              <a:buFont typeface="+mj-lt"/>
              <a:buAutoNum type="arabicPeriod"/>
            </a:pPr>
            <a:endParaRPr lang="ru-RU" altLang="ja-JP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374" y="5385154"/>
            <a:ext cx="7128792" cy="1415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対策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ru-RU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Увидеть в предложении на английском японскую грамматику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Говорить на правильном английском (Вы в зоне риска)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Исправлять ошибки коллег в вежливой форме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45057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122413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опыта работы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переводчиками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клиентов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компании)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4223"/>
            <a:ext cx="8075240" cy="39170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стула/места для переводчика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текста и паузы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«Переведите ему пожалуйста…»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знаю уж как Вы это переведете …»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точно правильно перевели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(знакомые фразы в тексте)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 это не переводите» (от второй стороны)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«Ну что там было 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«Ну Вы там как-нибудь помягче скажите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75662"/>
            <a:ext cx="7128792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対策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Освоение правил работы переводчиком</a:t>
            </a:r>
            <a:r>
              <a:rPr lang="en-US" dirty="0" smtClean="0"/>
              <a:t> + </a:t>
            </a:r>
            <a:r>
              <a:rPr lang="ru-RU" dirty="0" smtClean="0"/>
              <a:t>этический кодекс переводчика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Объяснение клиенту (сотруднику компании) заблаговременно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Создание памятки по работе с переводчиком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75662"/>
            <a:ext cx="1477328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Несовпадение реалий </a:t>
            </a:r>
            <a:br>
              <a:rPr lang="ru-RU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29089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Наименование должностей и их функционал (</a:t>
            </a:r>
            <a:r>
              <a:rPr lang="ja-JP" altLang="en-US" dirty="0" smtClean="0"/>
              <a:t>部長、課長、係長、社長秘書、担当者</a:t>
            </a:r>
            <a:r>
              <a:rPr lang="ja-JP" altLang="en-US" dirty="0"/>
              <a:t>（</a:t>
            </a:r>
            <a:r>
              <a:rPr lang="ja-JP" altLang="en-US" dirty="0" smtClean="0"/>
              <a:t>責任者））</a:t>
            </a:r>
            <a:endParaRPr lang="en-US" altLang="ja-JP" dirty="0" smtClean="0"/>
          </a:p>
          <a:p>
            <a:r>
              <a:rPr lang="ru-RU" dirty="0" smtClean="0"/>
              <a:t>Наименование деталей и инструмента (</a:t>
            </a:r>
            <a:r>
              <a:rPr lang="ja-JP" altLang="en-US" dirty="0" smtClean="0"/>
              <a:t>金型</a:t>
            </a:r>
            <a:r>
              <a:rPr lang="ja-JP" altLang="en-US" dirty="0"/>
              <a:t>、工具、道具、</a:t>
            </a:r>
            <a:r>
              <a:rPr lang="ja-JP" altLang="en-US" dirty="0" smtClean="0"/>
              <a:t>ツール</a:t>
            </a:r>
            <a:r>
              <a:rPr lang="ja-JP" altLang="en-US" dirty="0"/>
              <a:t>）</a:t>
            </a:r>
            <a:endParaRPr lang="en-US" altLang="ja-JP" dirty="0" smtClean="0"/>
          </a:p>
          <a:p>
            <a:r>
              <a:rPr lang="ru-RU" altLang="ja-JP" dirty="0" smtClean="0"/>
              <a:t>Наименование рабочих участков (</a:t>
            </a:r>
            <a:r>
              <a:rPr lang="ja-JP" altLang="en-US" dirty="0" smtClean="0"/>
              <a:t>製</a:t>
            </a:r>
            <a:r>
              <a:rPr lang="ja-JP" altLang="en-US" dirty="0"/>
              <a:t>缶</a:t>
            </a:r>
            <a:r>
              <a:rPr lang="ja-JP" altLang="en-US" dirty="0" smtClean="0"/>
              <a:t>職場</a:t>
            </a:r>
            <a:r>
              <a:rPr lang="ru-RU" altLang="ja-JP" dirty="0" smtClean="0"/>
              <a:t>, </a:t>
            </a:r>
            <a:r>
              <a:rPr lang="ja-JP" altLang="en-US" dirty="0" smtClean="0"/>
              <a:t>改善場）</a:t>
            </a:r>
            <a:endParaRPr lang="en-US" altLang="ja-JP" dirty="0" smtClean="0"/>
          </a:p>
          <a:p>
            <a:r>
              <a:rPr lang="ru-RU" altLang="ja-JP" dirty="0" smtClean="0"/>
              <a:t>Наименование административных операций (</a:t>
            </a:r>
            <a:r>
              <a:rPr lang="ja-JP" altLang="en-US" dirty="0" smtClean="0"/>
              <a:t>帰任、駐在</a:t>
            </a:r>
            <a:r>
              <a:rPr lang="ja-JP" altLang="en-US" dirty="0" smtClean="0"/>
              <a:t>（者）</a:t>
            </a:r>
            <a:r>
              <a:rPr lang="ja-JP" altLang="en-US" dirty="0" smtClean="0"/>
              <a:t>、出張</a:t>
            </a:r>
            <a:r>
              <a:rPr lang="ja-JP" altLang="en-US" dirty="0" smtClean="0"/>
              <a:t>（者））</a:t>
            </a:r>
            <a:endParaRPr lang="en-US" altLang="ja-JP" dirty="0" smtClean="0"/>
          </a:p>
          <a:p>
            <a:endParaRPr lang="ru-RU" altLang="ja-JP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5260758"/>
            <a:ext cx="741682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対策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ru-RU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Перевод с добавлением уточнений </a:t>
            </a:r>
            <a:r>
              <a:rPr lang="ru-RU" sz="1400" dirty="0" smtClean="0"/>
              <a:t>(ключ – ключ для …)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Приведение к существующим реалиям </a:t>
            </a:r>
            <a:r>
              <a:rPr lang="ru-RU" sz="1400" dirty="0" smtClean="0"/>
              <a:t>(цех метал. обработки – цех сварки) 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8868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/>
              <a:t>Организация межкультурной коммуникации</a:t>
            </a:r>
            <a:br>
              <a:rPr lang="ru-RU" sz="3200" b="1" dirty="0"/>
            </a:b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83916"/>
              </p:ext>
            </p:extLst>
          </p:nvPr>
        </p:nvGraphicFramePr>
        <p:xfrm>
          <a:off x="22967" y="836712"/>
          <a:ext cx="9085537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761"/>
                <a:gridCol w="3744416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Россия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Япония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Да-нет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Напрямую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Завуалированный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отказ, либо фиктивное согласие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Регламентированность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действий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выражена, спонтанность, инициатива,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творческий подход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Правила, традиции, обычаи, клише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Иерархия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выражена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выражена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Ориентация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индивидуальные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достижения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общий результат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работе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Формальный, соблюдение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регламента, ориентация на достижения , прибыль превалирует </a:t>
                      </a:r>
                      <a:r>
                        <a:rPr lang="ru-RU" sz="14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 правильностью решения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Доскональный, выявление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истинных причин, ориентация на выполнение задания, правильность решения превалирует над прибылью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Исключительная важность культурных особенностей в переводе.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 инструмент – язык!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04" y="4971919"/>
            <a:ext cx="7626664" cy="172354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対策：</a:t>
            </a:r>
            <a:endParaRPr lang="ru-RU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Изучить: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Общие правила этикета/ Этикет за столом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Деловая переписка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Дарение подарков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Официальный протокол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Лит-</a:t>
            </a:r>
            <a:r>
              <a:rPr lang="ru-RU" sz="1400" dirty="0" err="1" smtClean="0"/>
              <a:t>ра</a:t>
            </a:r>
            <a:r>
              <a:rPr lang="ru-RU" sz="1400" dirty="0" smtClean="0"/>
              <a:t>, фольклор, политика, история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378" y="4971919"/>
            <a:ext cx="38250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Бонус: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Изучение языка и аспектов культуры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Статьи о культурных различиях в корпоративное издание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Проведение тренингов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39" y="5147261"/>
            <a:ext cx="1372863" cy="1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2088"/>
          </a:xfrm>
        </p:spPr>
        <p:txBody>
          <a:bodyPr/>
          <a:lstStyle/>
          <a:p>
            <a:r>
              <a:rPr lang="ru-RU" b="1" dirty="0" smtClean="0"/>
              <a:t>Основные </a:t>
            </a:r>
            <a:r>
              <a:rPr lang="ru-RU" b="1" dirty="0" smtClean="0"/>
              <a:t>ошибки </a:t>
            </a:r>
            <a:r>
              <a:rPr lang="ru-RU" b="1" dirty="0" smtClean="0"/>
              <a:t>при переводе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85817"/>
              </p:ext>
            </p:extLst>
          </p:nvPr>
        </p:nvGraphicFramePr>
        <p:xfrm>
          <a:off x="323528" y="764704"/>
          <a:ext cx="8424936" cy="599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310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×××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○○○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Простые</a:t>
                      </a:r>
                      <a:r>
                        <a:rPr lang="ru-RU" baseline="0" dirty="0" smtClean="0"/>
                        <a:t> формы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最低：ます系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Сорные слова (</a:t>
                      </a:r>
                      <a:r>
                        <a:rPr lang="ja-JP" altLang="en-US" dirty="0" smtClean="0"/>
                        <a:t>まあ、あの、ね</a:t>
                      </a:r>
                      <a:r>
                        <a:rPr lang="ja-JP" altLang="en-US" dirty="0" smtClean="0"/>
                        <a:t>、ええ）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err="1" smtClean="0"/>
                        <a:t>ー</a:t>
                      </a:r>
                      <a:r>
                        <a:rPr lang="ru-RU" altLang="ja-JP" dirty="0" smtClean="0"/>
                        <a:t> (пауза)</a:t>
                      </a:r>
                      <a:r>
                        <a:rPr lang="ru-RU" altLang="ja-JP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err="1" smtClean="0"/>
                        <a:t>さん</a:t>
                      </a:r>
                      <a:r>
                        <a:rPr lang="ja-JP" altLang="en-US" dirty="0" smtClean="0"/>
                        <a:t>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Г-н/г-жа/</a:t>
                      </a:r>
                      <a:r>
                        <a:rPr lang="ja-JP" altLang="en-US" dirty="0" err="1" smtClean="0"/>
                        <a:t>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仕方がない・</a:t>
                      </a:r>
                      <a:r>
                        <a:rPr lang="ja-JP" altLang="en-US" dirty="0" smtClean="0"/>
                        <a:t>もし</a:t>
                      </a:r>
                      <a:r>
                        <a:rPr lang="ja-JP" altLang="en-US" dirty="0" smtClean="0"/>
                        <a:t>・かもしれない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Отказ (вежливый)</a:t>
                      </a:r>
                      <a:r>
                        <a:rPr lang="ja-JP" altLang="en-US" dirty="0" smtClean="0"/>
                        <a:t>　</a:t>
                      </a:r>
                      <a:r>
                        <a:rPr lang="ru-RU" altLang="ja-JP" dirty="0" smtClean="0"/>
                        <a:t>*зачастую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 (</a:t>
                      </a:r>
                      <a:r>
                        <a:rPr lang="ja-JP" altLang="en-US" dirty="0" smtClean="0"/>
                        <a:t>万、億）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Допустимо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ja-JP" altLang="en-US" baseline="0" dirty="0" smtClean="0"/>
                        <a:t>ミリオン、ビリオン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Клише (</a:t>
                      </a:r>
                      <a:r>
                        <a:rPr lang="ja-JP" altLang="en-US" dirty="0" smtClean="0"/>
                        <a:t>どうぞよろしく、お疲れ様、感謝します、頑張ってください）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зависимости от контекста (в рус. отсутствуют </a:t>
                      </a:r>
                      <a:r>
                        <a:rPr lang="ru-RU" baseline="0" dirty="0" smtClean="0"/>
                        <a:t>подобные </a:t>
                      </a:r>
                      <a:r>
                        <a:rPr lang="ru-RU" baseline="0" dirty="0" smtClean="0"/>
                        <a:t>клише)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丁寧語　</a:t>
                      </a:r>
                      <a:r>
                        <a:rPr lang="ru-RU" altLang="ja-JP" dirty="0" smtClean="0"/>
                        <a:t>– только вежливость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так же холодность в отношении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名詞　</a:t>
                      </a:r>
                      <a:r>
                        <a:rPr lang="en-US" altLang="ja-JP" dirty="0" smtClean="0"/>
                        <a:t>VS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ja-JP" altLang="en-US" b="1" baseline="0" dirty="0" smtClean="0"/>
                        <a:t>動詞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И.</a:t>
                      </a:r>
                      <a:r>
                        <a:rPr lang="ru-RU" baseline="0" dirty="0" smtClean="0"/>
                        <a:t> сущ.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V</a:t>
                      </a:r>
                      <a:r>
                        <a:rPr lang="ja-JP" altLang="en-US" dirty="0" smtClean="0"/>
                        <a:t>てください</a:t>
                      </a:r>
                      <a:r>
                        <a:rPr lang="ru-RU" altLang="ja-JP" dirty="0" smtClean="0"/>
                        <a:t> –</a:t>
                      </a:r>
                      <a:r>
                        <a:rPr lang="ru-RU" altLang="ja-JP" baseline="0" dirty="0" smtClean="0"/>
                        <a:t> вежливая просьба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いただけませんか・いただければ</a:t>
                      </a:r>
                      <a:r>
                        <a:rPr lang="ja-JP" altLang="en-US" dirty="0" smtClean="0"/>
                        <a:t>ありがたい</a:t>
                      </a:r>
                      <a:r>
                        <a:rPr lang="ru-RU" altLang="ja-JP" dirty="0" smtClean="0"/>
                        <a:t>/…  - В.П. !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 – действие произведено над чем-то (</a:t>
                      </a:r>
                      <a:r>
                        <a:rPr lang="ja-JP" altLang="en-US" dirty="0" smtClean="0"/>
                        <a:t>確認された、認められた）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＊</a:t>
                      </a:r>
                      <a:r>
                        <a:rPr lang="ru-RU" dirty="0" smtClean="0"/>
                        <a:t>Пассив </a:t>
                      </a:r>
                      <a:r>
                        <a:rPr lang="ru-RU" dirty="0" smtClean="0"/>
                        <a:t>– вежливость </a:t>
                      </a:r>
                      <a:endParaRPr lang="en-US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должен понять </a:t>
                      </a:r>
                      <a:r>
                        <a:rPr lang="ru-RU" sz="28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что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перевожу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Клиент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должен 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понять  что </a:t>
                      </a:r>
                      <a:r>
                        <a:rPr lang="ru-RU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я перевожу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3707904" y="6093296"/>
            <a:ext cx="1368152" cy="504056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1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u="sng" dirty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Корпоративному переводчику необходимо:</a:t>
            </a:r>
          </a:p>
          <a:p>
            <a:r>
              <a:rPr lang="ru-RU" sz="3800" dirty="0" smtClean="0"/>
              <a:t>владеть </a:t>
            </a:r>
            <a:r>
              <a:rPr lang="ru-RU" sz="3800" dirty="0"/>
              <a:t>навыками и техниками осуществления различного вида переводов </a:t>
            </a:r>
          </a:p>
          <a:p>
            <a:r>
              <a:rPr lang="ru-RU" sz="3800" dirty="0"/>
              <a:t>отлично владеть английским языком для работы с </a:t>
            </a:r>
            <a:r>
              <a:rPr lang="ru-RU" sz="3800" dirty="0" err="1"/>
              <a:t>гайрайго</a:t>
            </a:r>
            <a:endParaRPr lang="ru-RU" sz="3800" dirty="0"/>
          </a:p>
          <a:p>
            <a:r>
              <a:rPr lang="ru-RU" sz="3800" dirty="0"/>
              <a:t>постоянно расширять словарный запас одновременно изучая сферу в которой осуществляется перевод</a:t>
            </a:r>
          </a:p>
          <a:p>
            <a:r>
              <a:rPr lang="ru-RU" sz="3800" dirty="0" smtClean="0"/>
              <a:t>учитывать </a:t>
            </a:r>
            <a:r>
              <a:rPr lang="ru-RU" sz="3800" dirty="0"/>
              <a:t>культурные особенности и разницу менталитетов при осуществлении перевода</a:t>
            </a:r>
          </a:p>
          <a:p>
            <a:r>
              <a:rPr lang="ru-RU" sz="3800" dirty="0"/>
              <a:t>креативно подходить к переводу лакун, терминов корпоративной культуры и наименований несовпадающих реалий  опираясь на значение </a:t>
            </a:r>
          </a:p>
          <a:p>
            <a:r>
              <a:rPr lang="ru-RU" sz="3800" dirty="0"/>
              <a:t>изучать специфику производственного и управленческого стиля японских компаний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7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ru-RU" b="1" dirty="0" smtClean="0"/>
              <a:t>Полезные ресурсы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язык: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Японско-англо-русский словарь по монтажу промышленного оборудования (АГУ,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Newtech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Lingua)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publ.lib.ru/ARCHIVES/T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/‘’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Tetradi_novyh_terminov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‘’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ejje.weblio.jp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Dictionary of basic/intermediate/advanced grammar (Seiichi Makino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Michio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Tsutsui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Этикет, деловая переписка: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www.tegamikakou.com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www.letter110.net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www.bpb-jp.com</a:t>
            </a: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Японское производство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бизнеса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Мацусита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Коносукэ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менеджмента Тойота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Ясухиро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Кайдзен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Ключ к успеху японских компаний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Масааки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4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Профайл</a:t>
            </a:r>
            <a:r>
              <a:rPr lang="ru-RU" dirty="0" smtClean="0"/>
              <a:t> автора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00" y="4436386"/>
            <a:ext cx="3217110" cy="2143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16" y="1192665"/>
            <a:ext cx="3242279" cy="217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3193743"/>
            <a:ext cx="2804330" cy="1521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8352" y="1298317"/>
            <a:ext cx="525658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Ф.И.О.: </a:t>
            </a:r>
            <a:r>
              <a:rPr lang="ru-RU" sz="1600" dirty="0" smtClean="0"/>
              <a:t>Потапова Анна </a:t>
            </a:r>
            <a:r>
              <a:rPr lang="ru-RU" sz="1600" dirty="0" smtClean="0"/>
              <a:t>Андреевна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Образование: </a:t>
            </a:r>
          </a:p>
          <a:p>
            <a:r>
              <a:rPr lang="ru-RU" sz="1600" dirty="0" smtClean="0"/>
              <a:t>Астраханский Государственный Университет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Перевод и </a:t>
            </a:r>
            <a:r>
              <a:rPr lang="ru-RU" sz="1600" dirty="0" err="1" smtClean="0"/>
              <a:t>переводоведение</a:t>
            </a:r>
            <a:r>
              <a:rPr lang="ru-RU" sz="1600" dirty="0" smtClean="0"/>
              <a:t>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Менеджмент Организации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Практическая психология (2015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b="1" dirty="0" smtClean="0"/>
              <a:t>Опыт работы: </a:t>
            </a:r>
          </a:p>
          <a:p>
            <a:r>
              <a:rPr lang="ru-RU" sz="1600" dirty="0" smtClean="0"/>
              <a:t>ООО «ХКМ Евразия </a:t>
            </a:r>
            <a:r>
              <a:rPr lang="ru-RU" sz="1600" dirty="0" err="1" smtClean="0"/>
              <a:t>Мануфэкчеринг</a:t>
            </a:r>
            <a:r>
              <a:rPr lang="ru-RU" sz="1600" dirty="0" smtClean="0"/>
              <a:t>»</a:t>
            </a:r>
            <a:r>
              <a:rPr lang="en-US" sz="1600" dirty="0" smtClean="0"/>
              <a:t> (2013 – )</a:t>
            </a:r>
          </a:p>
          <a:p>
            <a:endParaRPr lang="ru-RU" sz="1600" dirty="0" smtClean="0"/>
          </a:p>
          <a:p>
            <a:r>
              <a:rPr lang="ru-RU" sz="1600" b="1" dirty="0" smtClean="0"/>
              <a:t>Языки</a:t>
            </a:r>
            <a:r>
              <a:rPr lang="ru-RU" sz="1600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Японский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Английский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b="1" dirty="0" smtClean="0"/>
              <a:t>Перевод: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Устный последовательный, </a:t>
            </a:r>
            <a:r>
              <a:rPr lang="ru-RU" sz="1600" dirty="0" err="1" smtClean="0"/>
              <a:t>шушутаж</a:t>
            </a:r>
            <a:r>
              <a:rPr lang="ru-RU" sz="16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Письменный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b="1" dirty="0" smtClean="0"/>
              <a:t>Тематики: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Техника, юриспруденция, 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23096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Anna.Potapova@Hitachi-kenki.ru</a:t>
            </a:r>
            <a:endParaRPr lang="ru-RU" dirty="0"/>
          </a:p>
          <a:p>
            <a:r>
              <a:rPr lang="en-US" dirty="0" smtClean="0"/>
              <a:t>+7-905-128-13-39 </a:t>
            </a:r>
          </a:p>
          <a:p>
            <a:endParaRPr lang="ru-RU" dirty="0" smtClean="0"/>
          </a:p>
          <a:p>
            <a:r>
              <a:rPr lang="en-US" dirty="0" smtClean="0"/>
              <a:t>annapotapova.nihon@gmail.com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19">
            <a:off x="5708976" y="4093230"/>
            <a:ext cx="3239670" cy="246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49351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 to: </a:t>
            </a:r>
            <a:r>
              <a:rPr lang="en-US" sz="1200" dirty="0" smtClean="0"/>
              <a:t>www. prajwaldesai.com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58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676517"/>
            <a:ext cx="8352927" cy="2176419"/>
          </a:xfrm>
        </p:spPr>
        <p:txBody>
          <a:bodyPr>
            <a:normAutofit/>
          </a:bodyPr>
          <a:lstStyle/>
          <a:p>
            <a:r>
              <a:rPr lang="ru-RU" alt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en-US" sz="6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8136904" cy="11521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ja-JP" alt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ご清聴を感謝しております。</a:t>
            </a:r>
            <a:endParaRPr lang="ru-RU" altLang="ja-JP" sz="5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en-US" sz="5400" b="1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356992"/>
            <a:ext cx="2160240" cy="2979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515342"/>
            <a:ext cx="2736304" cy="28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 </a:t>
            </a:r>
            <a:r>
              <a:rPr lang="en-US" sz="1200" dirty="0" smtClean="0"/>
              <a:t>to: www.sozai-good.com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572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84" y="188640"/>
            <a:ext cx="8888662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Японские производственные компании в России 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37956" cy="4224569"/>
          </a:xfrm>
        </p:spPr>
      </p:pic>
      <p:sp>
        <p:nvSpPr>
          <p:cNvPr id="5" name="5-Point Star 4"/>
          <p:cNvSpPr/>
          <p:nvPr/>
        </p:nvSpPr>
        <p:spPr>
          <a:xfrm>
            <a:off x="2159196" y="2095472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488161" y="2239488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25340" y="1951456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180373" y="2724370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020272" y="2525963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020272" y="1628800"/>
            <a:ext cx="360040" cy="288032"/>
          </a:xfrm>
          <a:prstGeom prst="star5">
            <a:avLst/>
          </a:prstGeom>
          <a:solidFill>
            <a:srgbClr val="FF0000"/>
          </a:solidFill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834" y="5626894"/>
            <a:ext cx="897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«ХКМ Евразия Мануфэкчеринг»; ООО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Комацу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Мэнуфэкч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Рус»; ООО «Бриджстоун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Мэнуфэкчеринг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РУС»;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«Ниссан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Мануфэкчуринг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Рус»;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«Тойота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Босёку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«Тойота мотор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мануфэкчуринг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«Йокохама Р.П.З.»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ООО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«ПСМА Рус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Р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Ре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ugeot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Citroen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«Мазда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Соллерс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Мануфэкчуринг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(совместно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Соллерс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581001"/>
            <a:ext cx="2705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credit: bestmaps.ru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01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6093296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/>
              <a:t>продиктована следующими причинами</a:t>
            </a:r>
            <a:r>
              <a:rPr lang="ru-RU" i="1" dirty="0" smtClean="0"/>
              <a:t>:</a:t>
            </a:r>
          </a:p>
          <a:p>
            <a:endParaRPr lang="ru-RU" dirty="0" smtClean="0"/>
          </a:p>
          <a:p>
            <a:r>
              <a:rPr lang="ru-RU" dirty="0"/>
              <a:t>Увеличение количества учреждения российских компаний на территории РФ японскими производственными </a:t>
            </a:r>
            <a:r>
              <a:rPr lang="ru-RU" dirty="0" smtClean="0"/>
              <a:t>конгломератами = увеличение спроса на корпоративных переводчиков</a:t>
            </a:r>
          </a:p>
          <a:p>
            <a:r>
              <a:rPr lang="ru-RU" dirty="0" smtClean="0"/>
              <a:t>Недостаток информации о содержании и  специфики работы переводчика в производственных компаниях </a:t>
            </a:r>
            <a:endParaRPr lang="en-US" dirty="0" smtClean="0"/>
          </a:p>
          <a:p>
            <a:r>
              <a:rPr lang="ru-RU" dirty="0" smtClean="0"/>
              <a:t>Необходимость информирования учебных заведений о требованиях современных работодателей к корпоративным переводчикам японского языка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Корпоративный перевод (устный и письменный) в японской производственной компании. Виды переводов, тематики. Особенности, основные характеристики   рассматриваемых видов, основные трудности и практические советы по преодолению.</a:t>
            </a:r>
            <a:endParaRPr lang="en-US" dirty="0"/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Цель:</a:t>
            </a:r>
            <a:r>
              <a:rPr lang="ru-RU" b="1" dirty="0"/>
              <a:t> </a:t>
            </a:r>
            <a:r>
              <a:rPr lang="ru-RU" dirty="0"/>
              <a:t>рассмотреть специфику работы корпоративным переводчиком в японской компании предложить пути решения основных проблем встающих перед переводчиком лингвистического и </a:t>
            </a:r>
            <a:r>
              <a:rPr lang="ru-RU" dirty="0" smtClean="0"/>
              <a:t>меж</a:t>
            </a:r>
            <a:r>
              <a:rPr lang="ru-RU" dirty="0" smtClean="0"/>
              <a:t>культурного характера</a:t>
            </a:r>
            <a:r>
              <a:rPr lang="ru-RU" dirty="0"/>
              <a:t>.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Определение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</a:rPr>
              <a:t>«Корпоративный перевод»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-</a:t>
            </a:r>
            <a:r>
              <a:rPr lang="ja-JP" altLang="en-US" dirty="0" smtClean="0"/>
              <a:t>　</a:t>
            </a:r>
            <a:r>
              <a:rPr lang="ru-RU" altLang="ja-JP" dirty="0" smtClean="0"/>
              <a:t>осуществление переводческой деятельности в рамках единой организации представленной различными видами перевода и предусматривающее обеспечение полноценной коммуникации интернационального коллектива, продвижение интересов компании на рынке, а так же формирование статуса инсайдера в стране пребывания. </a:t>
            </a:r>
          </a:p>
          <a:p>
            <a:endParaRPr lang="ru-RU" altLang="ja-JP" dirty="0" smtClean="0"/>
          </a:p>
          <a:p>
            <a:pPr marL="0" indent="0">
              <a:buNone/>
            </a:pPr>
            <a:r>
              <a:rPr lang="ru-RU" sz="1900" i="1" dirty="0" smtClean="0"/>
              <a:t>*авторское определение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6583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Корпоративный переводчик </a:t>
            </a:r>
            <a:br>
              <a:rPr lang="ru-RU" b="1" dirty="0" smtClean="0"/>
            </a:br>
            <a:r>
              <a:rPr lang="ru-RU" sz="2700" dirty="0" smtClean="0"/>
              <a:t>(в глазах коллег 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99" y="1843063"/>
            <a:ext cx="3807147" cy="3807147"/>
          </a:xfrm>
        </p:spPr>
      </p:pic>
      <p:sp>
        <p:nvSpPr>
          <p:cNvPr id="5" name="Rounded Rectangular Callout 4"/>
          <p:cNvSpPr/>
          <p:nvPr/>
        </p:nvSpPr>
        <p:spPr>
          <a:xfrm>
            <a:off x="6516216" y="1412776"/>
            <a:ext cx="2088232" cy="172819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107504" y="3893285"/>
            <a:ext cx="2808312" cy="166111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72200" y="3933056"/>
            <a:ext cx="2664296" cy="172819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467544" y="1268760"/>
            <a:ext cx="2304256" cy="183974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25242" y="1615948"/>
            <a:ext cx="156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говорю на всех языках </a:t>
            </a:r>
            <a:r>
              <a:rPr lang="ru-RU" sz="2400" b="1" dirty="0" smtClean="0">
                <a:sym typeface="Wingdings" panose="05000000000000000000" pitchFamily="2" charset="2"/>
              </a:rPr>
              <a:t>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6986" y="6508061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credit: www.wordfishtranslations.com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589" y="140380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 знаю о Японцах и </a:t>
            </a:r>
            <a:r>
              <a:rPr lang="ja-JP" altLang="en-US" sz="2400" b="1" dirty="0" smtClean="0"/>
              <a:t>和</a:t>
            </a:r>
            <a:r>
              <a:rPr lang="ru-RU" sz="2400" b="1" dirty="0" smtClean="0"/>
              <a:t>- менеджменте  ВСЁ!!!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3893285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душе я инженер/маляр/</a:t>
            </a:r>
          </a:p>
          <a:p>
            <a:r>
              <a:rPr lang="ru-RU" sz="2400" b="1" dirty="0" smtClean="0"/>
              <a:t>сварщик/бухгалтер и …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0212" y="3981544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Запоминаю по 30 минут текста и перевожу письменно 1000 знаков в минуту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57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/>
          <a:lstStyle/>
          <a:p>
            <a:r>
              <a:rPr lang="ru-RU" b="1" dirty="0" smtClean="0"/>
              <a:t>Виды переводов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992316"/>
              </p:ext>
            </p:extLst>
          </p:nvPr>
        </p:nvGraphicFramePr>
        <p:xfrm>
          <a:off x="395536" y="908720"/>
          <a:ext cx="8229600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97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перевод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Письменный перевод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на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генба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договоров,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апостилей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разрешений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внутренних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совещаний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чертежей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встреч и переговоров вне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компании (с партнерами, поставщиками)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технологических процессов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делегаций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представителей компании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политик, сводов правил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по телефону/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SKYPE/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деловой переписки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«у стола»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речей для выступлений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индивидуальный (шушутаж, зачастую руководителям)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СМИ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интервью со СМИ,  пресс-конференций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буклетов,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раздаточных материалов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нотариальном заверении документации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квитанций, меню, табличек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приема у доктора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медицинских справок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23731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i="1" dirty="0" smtClean="0"/>
              <a:t>Вольное деление перевода на виды, обусловленное </a:t>
            </a:r>
            <a:r>
              <a:rPr lang="en-US" i="1" dirty="0" smtClean="0"/>
              <a:t>TPO </a:t>
            </a:r>
            <a:r>
              <a:rPr lang="ru-RU" i="1" dirty="0" smtClean="0"/>
              <a:t>осуществления перевода.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6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трудности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Терминология (производственная, юридическая, экономическая, медицинская)</a:t>
            </a:r>
          </a:p>
          <a:p>
            <a:r>
              <a:rPr lang="ru-RU" dirty="0" smtClean="0"/>
              <a:t>Перевод лакун (специфические термины по отраслям)</a:t>
            </a:r>
          </a:p>
          <a:p>
            <a:r>
              <a:rPr lang="ru-RU" dirty="0" smtClean="0"/>
              <a:t>Терминология корпоративной культуры компании</a:t>
            </a:r>
          </a:p>
          <a:p>
            <a:r>
              <a:rPr lang="ru-RU" dirty="0" smtClean="0"/>
              <a:t>Тексты на японском английском</a:t>
            </a:r>
          </a:p>
          <a:p>
            <a:r>
              <a:rPr lang="ru-RU" dirty="0" smtClean="0"/>
              <a:t>Отсутствие опыта работы с переводчиками у клиентов (сотрудников компании) </a:t>
            </a:r>
          </a:p>
          <a:p>
            <a:r>
              <a:rPr lang="ru-RU" dirty="0" smtClean="0"/>
              <a:t>Несовпадение реалий </a:t>
            </a:r>
          </a:p>
          <a:p>
            <a:r>
              <a:rPr lang="ru-RU" dirty="0" smtClean="0"/>
              <a:t>Организация межкультурной коммуникации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1270</Words>
  <Application>Microsoft Office PowerPoint</Application>
  <PresentationFormat>On-screen Show (4:3)</PresentationFormat>
  <Paragraphs>280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«Корпоративный перевод» (устный и письменный)  в японской производственной компании.  日本製造会社でのコーポレートのトランスレーション（通訳・翻訳）。 </vt:lpstr>
      <vt:lpstr>Профайл автора</vt:lpstr>
      <vt:lpstr>Японские производственные компании в России </vt:lpstr>
      <vt:lpstr>PowerPoint Presentation</vt:lpstr>
      <vt:lpstr>PowerPoint Presentation</vt:lpstr>
      <vt:lpstr>Определение</vt:lpstr>
      <vt:lpstr>Корпоративный переводчик  (в глазах коллег )</vt:lpstr>
      <vt:lpstr>Виды переводов</vt:lpstr>
      <vt:lpstr>Основные трудности </vt:lpstr>
      <vt:lpstr>Терминология (производ., юр., эконом., мед.) </vt:lpstr>
      <vt:lpstr> Перевод лакун  (в т.ч. специфических терминов по отраслям) </vt:lpstr>
      <vt:lpstr>Терминология корпоративной культуры компании </vt:lpstr>
      <vt:lpstr>Тексты на «японском» английском </vt:lpstr>
      <vt:lpstr>Отсутствие опыта работы с переводчиками  у клиентов (сотрудников компании)  </vt:lpstr>
      <vt:lpstr>Несовпадение реалий  </vt:lpstr>
      <vt:lpstr>Организация межкультурной коммуникации </vt:lpstr>
      <vt:lpstr>Основные ошибки при переводе </vt:lpstr>
      <vt:lpstr>Выводы</vt:lpstr>
      <vt:lpstr>Полезные ресурсы</vt:lpstr>
      <vt:lpstr>Контакты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Bella Gromakovskaya</dc:creator>
  <cp:lastModifiedBy>Potapova, Anna</cp:lastModifiedBy>
  <cp:revision>74</cp:revision>
  <dcterms:created xsi:type="dcterms:W3CDTF">2012-07-18T12:20:17Z</dcterms:created>
  <dcterms:modified xsi:type="dcterms:W3CDTF">2016-05-31T09:19:43Z</dcterms:modified>
</cp:coreProperties>
</file>