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iseev Andrey" initials="AM" lastIdx="5" clrIdx="0"/>
  <p:cmAuthor id="1" name="Дунаев Павел Николаевич" initials="ДПН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93AC8A-765C-46B1-9B62-386649A9648E}" type="datetimeFigureOut">
              <a:rPr lang="ru-RU" smtClean="0"/>
              <a:t>01.10.2015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B9CB80-3BD5-4A56-9E71-F47D15B603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73" y="0"/>
            <a:ext cx="1027897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1556792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Конкурсная закупка в большой организации: 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подводная часть айсберга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0149" y="501317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Павел Дунаев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 после конкурса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467660"/>
              </p:ext>
            </p:extLst>
          </p:nvPr>
        </p:nvGraphicFramePr>
        <p:xfrm>
          <a:off x="871538" y="2674938"/>
          <a:ext cx="740886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Уточнять</a:t>
                      </a:r>
                      <a:r>
                        <a:rPr lang="ru-RU" baseline="0" dirty="0" smtClean="0"/>
                        <a:t> ожидания заказчика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Корректно завершить коммуникацию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Зарабатывать авторитет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dirty="0" smtClean="0"/>
                        <a:t>Искать</a:t>
                      </a:r>
                      <a:r>
                        <a:rPr lang="ru-RU" baseline="0" dirty="0" smtClean="0"/>
                        <a:t> пути для совершенствования предложения и участия в других конкурсах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4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90675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Удачи!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0305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Фото: </a:t>
            </a:r>
            <a:r>
              <a:rPr lang="en-US" sz="2000" b="1" dirty="0" smtClean="0"/>
              <a:t>RusArc.com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999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80572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конкурса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5739" y="256490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5739" y="3477005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891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30120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564904"/>
            <a:ext cx="4608512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Заказчик</a:t>
            </a:r>
            <a:endParaRPr lang="ru-RU" sz="32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2123728" y="3699618"/>
            <a:ext cx="1512168" cy="3120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2123728" y="5505230"/>
            <a:ext cx="1512168" cy="3120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2195736" y="2627274"/>
            <a:ext cx="936104" cy="6577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flipV="1">
            <a:off x="2195736" y="4464564"/>
            <a:ext cx="1037472" cy="5691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80572"/>
            <a:ext cx="7408333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 время конкурса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5739" y="256490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5739" y="3477005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891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30120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564904"/>
            <a:ext cx="4608512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dirty="0" smtClean="0"/>
              <a:t>Заказчик</a:t>
            </a:r>
            <a:endParaRPr lang="ru-RU" sz="2800" dirty="0"/>
          </a:p>
        </p:txBody>
      </p:sp>
      <p:sp>
        <p:nvSpPr>
          <p:cNvPr id="8" name="Пятно 2 7"/>
          <p:cNvSpPr/>
          <p:nvPr/>
        </p:nvSpPr>
        <p:spPr>
          <a:xfrm>
            <a:off x="4427984" y="3509496"/>
            <a:ext cx="3024336" cy="1824203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Конкурс!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Двойная стрелка влево/вверх 15"/>
          <p:cNvSpPr/>
          <p:nvPr/>
        </p:nvSpPr>
        <p:spPr>
          <a:xfrm flipV="1">
            <a:off x="2143934" y="2697583"/>
            <a:ext cx="3508186" cy="1307479"/>
          </a:xfrm>
          <a:prstGeom prst="leftUpArrow">
            <a:avLst>
              <a:gd name="adj1" fmla="val 16488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войная стрелка влево/вверх 16"/>
          <p:cNvSpPr/>
          <p:nvPr/>
        </p:nvSpPr>
        <p:spPr>
          <a:xfrm>
            <a:off x="2165159" y="4749147"/>
            <a:ext cx="3377421" cy="1056116"/>
          </a:xfrm>
          <a:prstGeom prst="leftUpArrow">
            <a:avLst>
              <a:gd name="adj1" fmla="val 16488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2165158" y="3674240"/>
            <a:ext cx="3126921" cy="6134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2143934" y="4421597"/>
            <a:ext cx="3126921" cy="5195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80572"/>
            <a:ext cx="7408333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конкурса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5739" y="256490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5739" y="3477005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891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30120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564904"/>
            <a:ext cx="4608512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Заказчик</a:t>
            </a:r>
            <a:endParaRPr lang="ru-RU" sz="2800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167077" y="4450256"/>
            <a:ext cx="1468819" cy="5977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2189561" y="3585017"/>
            <a:ext cx="892755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2259141" y="5301208"/>
            <a:ext cx="892755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221098" y="2689684"/>
            <a:ext cx="892755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9102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Посмотрим с другой стороны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80572"/>
            <a:ext cx="7408333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со стороны заказчика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5739" y="256490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5739" y="3477005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8910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30120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2564904"/>
            <a:ext cx="4608512" cy="33843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2780928"/>
            <a:ext cx="1152128" cy="69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5026785"/>
            <a:ext cx="1152128" cy="69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69888" y="2780928"/>
            <a:ext cx="2592288" cy="69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Закупочная комиссия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69888" y="3903857"/>
            <a:ext cx="2592288" cy="69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Организатор конкурса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69888" y="5026785"/>
            <a:ext cx="2592288" cy="69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Правила закупок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2131883" y="2996952"/>
            <a:ext cx="1648029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2152948" y="5445224"/>
            <a:ext cx="1648029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6369988" y="4599934"/>
            <a:ext cx="792088" cy="4268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верх 18"/>
          <p:cNvSpPr/>
          <p:nvPr/>
        </p:nvSpPr>
        <p:spPr>
          <a:xfrm>
            <a:off x="6369988" y="3457295"/>
            <a:ext cx="792088" cy="4268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4265966" y="3493003"/>
            <a:ext cx="324036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4265966" y="4631786"/>
            <a:ext cx="324036" cy="360040"/>
          </a:xfrm>
          <a:prstGeom prst="upDownArrow">
            <a:avLst>
              <a:gd name="adj1" fmla="val 108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5076056" y="4085104"/>
            <a:ext cx="393832" cy="348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9772" y="3930649"/>
            <a:ext cx="2520280" cy="6960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Анализ потребностей и рынка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 smtClean="0"/>
              <a:t>Возникновение потребности (первый конкурс)</a:t>
            </a:r>
          </a:p>
          <a:p>
            <a:r>
              <a:rPr lang="ru-RU" dirty="0" smtClean="0"/>
              <a:t>Нормативный срок (повторный конкурс)</a:t>
            </a:r>
            <a:endParaRPr lang="ru-RU" dirty="0" smtClean="0"/>
          </a:p>
          <a:p>
            <a:r>
              <a:rPr lang="ru-RU" dirty="0" smtClean="0"/>
              <a:t>Возрастание </a:t>
            </a:r>
            <a:r>
              <a:rPr lang="ru-RU" dirty="0" smtClean="0"/>
              <a:t>или изменение потребностей</a:t>
            </a:r>
            <a:endParaRPr lang="ru-RU" dirty="0" smtClean="0"/>
          </a:p>
          <a:p>
            <a:r>
              <a:rPr lang="ru-RU" dirty="0" smtClean="0"/>
              <a:t>Реорганизация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Недовольство работой </a:t>
            </a:r>
            <a:r>
              <a:rPr lang="ru-RU" dirty="0" smtClean="0">
                <a:solidFill>
                  <a:srgbClr val="FF0000"/>
                </a:solidFill>
              </a:rPr>
              <a:t>или ценой поставщика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проведения конкурса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1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конкурсов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724872"/>
              </p:ext>
            </p:extLst>
          </p:nvPr>
        </p:nvGraphicFramePr>
        <p:xfrm>
          <a:off x="827584" y="2276872"/>
          <a:ext cx="7408863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736304"/>
                <a:gridCol w="25123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конкурса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Простота подготовки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Возможность получить много заявок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Сложность обработки</a:t>
                      </a:r>
                      <a:r>
                        <a:rPr lang="ru-RU" baseline="0" dirty="0" smtClean="0"/>
                        <a:t> результатов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Необходимость оповещения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Закрытый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Контроль состава</a:t>
                      </a:r>
                      <a:r>
                        <a:rPr lang="ru-RU" baseline="0" dirty="0" smtClean="0"/>
                        <a:t> участников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Конфиденциальность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Сложность</a:t>
                      </a:r>
                      <a:r>
                        <a:rPr lang="ru-RU" baseline="0" dirty="0" smtClean="0"/>
                        <a:t> подготовки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предварительной аккредитацией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Минимальная</a:t>
                      </a:r>
                      <a:r>
                        <a:rPr lang="ru-RU" baseline="0" dirty="0" smtClean="0"/>
                        <a:t> конечная цена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Проведение в два этапа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 smtClean="0"/>
              <a:t>Соответствие заявки требованиям конкурса</a:t>
            </a:r>
          </a:p>
          <a:p>
            <a:r>
              <a:rPr lang="ru-RU" dirty="0" smtClean="0"/>
              <a:t>Приемлемость тестового перевода (при наличии)</a:t>
            </a:r>
          </a:p>
          <a:p>
            <a:r>
              <a:rPr lang="ru-RU" dirty="0" smtClean="0"/>
              <a:t>Качество коммуникации</a:t>
            </a:r>
          </a:p>
          <a:p>
            <a:r>
              <a:rPr lang="ru-RU" dirty="0" smtClean="0"/>
              <a:t>Дополнительные предложения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Цена (в соответствии с правилами оценки предложений)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участников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176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До конкурса</vt:lpstr>
      <vt:lpstr>Во время конкурса</vt:lpstr>
      <vt:lpstr>После конкурса</vt:lpstr>
      <vt:lpstr>Посмотрим с другой стороны</vt:lpstr>
      <vt:lpstr>Вид со стороны заказчика</vt:lpstr>
      <vt:lpstr>Причины проведения конкурса</vt:lpstr>
      <vt:lpstr>Виды конкурсов</vt:lpstr>
      <vt:lpstr>Критерии оценки участников</vt:lpstr>
      <vt:lpstr>Поведение после конкурса</vt:lpstr>
      <vt:lpstr>Удачи!</vt:lpstr>
    </vt:vector>
  </TitlesOfParts>
  <Company>Sportmaster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закупка в большой организации:  подводная часть айсберга</dc:title>
  <dc:creator>Дунаев Павел Николаевич</dc:creator>
  <cp:lastModifiedBy>Дунаев Павел Николаевич</cp:lastModifiedBy>
  <cp:revision>25</cp:revision>
  <dcterms:created xsi:type="dcterms:W3CDTF">2015-09-29T10:02:46Z</dcterms:created>
  <dcterms:modified xsi:type="dcterms:W3CDTF">2015-10-01T09:15:59Z</dcterms:modified>
</cp:coreProperties>
</file>