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18" r:id="rId3"/>
    <p:sldId id="297" r:id="rId4"/>
    <p:sldId id="350" r:id="rId5"/>
    <p:sldId id="298" r:id="rId6"/>
    <p:sldId id="299" r:id="rId7"/>
    <p:sldId id="300" r:id="rId8"/>
    <p:sldId id="301" r:id="rId9"/>
    <p:sldId id="319" r:id="rId10"/>
    <p:sldId id="302" r:id="rId11"/>
    <p:sldId id="305" r:id="rId12"/>
    <p:sldId id="322" r:id="rId13"/>
    <p:sldId id="308" r:id="rId14"/>
    <p:sldId id="324" r:id="rId15"/>
    <p:sldId id="309" r:id="rId16"/>
    <p:sldId id="310" r:id="rId17"/>
    <p:sldId id="271" r:id="rId18"/>
    <p:sldId id="326" r:id="rId19"/>
    <p:sldId id="325" r:id="rId20"/>
    <p:sldId id="327" r:id="rId21"/>
    <p:sldId id="274" r:id="rId22"/>
    <p:sldId id="328" r:id="rId23"/>
    <p:sldId id="314" r:id="rId24"/>
    <p:sldId id="282" r:id="rId25"/>
    <p:sldId id="329" r:id="rId26"/>
    <p:sldId id="331" r:id="rId27"/>
    <p:sldId id="332" r:id="rId28"/>
    <p:sldId id="333" r:id="rId29"/>
    <p:sldId id="330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15" r:id="rId38"/>
    <p:sldId id="289" r:id="rId39"/>
    <p:sldId id="290" r:id="rId40"/>
    <p:sldId id="342" r:id="rId41"/>
    <p:sldId id="345" r:id="rId42"/>
    <p:sldId id="346" r:id="rId43"/>
    <p:sldId id="347" r:id="rId44"/>
    <p:sldId id="348" r:id="rId45"/>
    <p:sldId id="349" r:id="rId46"/>
    <p:sldId id="29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7478" autoAdjust="0"/>
  </p:normalViewPr>
  <p:slideViewPr>
    <p:cSldViewPr>
      <p:cViewPr>
        <p:scale>
          <a:sx n="50" d="100"/>
          <a:sy n="50" d="100"/>
        </p:scale>
        <p:origin x="-191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A25EA-24A4-427C-A6ED-BF4F183E1C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F85BB-A947-4A66-836E-01FEC1F49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4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2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65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57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64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75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21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21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4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3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81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3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74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8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8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67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19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04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3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95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46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04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5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19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641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431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43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2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35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190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415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346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19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2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3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0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0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F85BB-A947-4A66-836E-01FEC1F49F2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1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3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5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4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8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3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2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8AF3-CFC4-4E99-8A10-4C3E10AF3809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latortools.net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x.ingenierotraductor.com/" TargetMode="Externa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02991"/>
            <a:ext cx="8136904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Комплекс «</a:t>
            </a:r>
            <a:r>
              <a:rPr lang="en-US" sz="3200" dirty="0" smtClean="0"/>
              <a:t>TransTools</a:t>
            </a:r>
            <a:r>
              <a:rPr lang="ru-RU" sz="3200" dirty="0" smtClean="0"/>
              <a:t>» на службе переводчика.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/>
          <a:lstStyle/>
          <a:p>
            <a:r>
              <a:rPr lang="ru-RU" dirty="0" smtClean="0"/>
              <a:t>Станислав Охват, </a:t>
            </a:r>
            <a:r>
              <a:rPr lang="en-US" dirty="0" smtClean="0"/>
              <a:t>TransTools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8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Комплекс программ «</a:t>
            </a:r>
            <a:r>
              <a:rPr lang="en-US" b="1" dirty="0" smtClean="0"/>
              <a:t>TransTools</a:t>
            </a:r>
            <a:r>
              <a:rPr lang="ru-RU" b="1" dirty="0" smtClean="0"/>
              <a:t>»</a:t>
            </a:r>
            <a:endParaRPr lang="ru-RU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60035" y="3236146"/>
            <a:ext cx="3068759" cy="648000"/>
            <a:chOff x="683568" y="1340768"/>
            <a:chExt cx="3068759" cy="64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340768"/>
              <a:ext cx="674037" cy="648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66934" y="1391740"/>
              <a:ext cx="2185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Word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60035" y="3900193"/>
            <a:ext cx="3074642" cy="648000"/>
            <a:chOff x="683568" y="2406788"/>
            <a:chExt cx="3074642" cy="64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406788"/>
              <a:ext cx="674037" cy="648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72817" y="2454796"/>
              <a:ext cx="2185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Excel</a:t>
              </a:r>
              <a:endParaRPr lang="en-US" sz="3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3302" y="4604442"/>
            <a:ext cx="3041375" cy="648000"/>
            <a:chOff x="716835" y="3472808"/>
            <a:chExt cx="3041375" cy="64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35" y="3472808"/>
              <a:ext cx="648000" cy="648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72817" y="3488105"/>
              <a:ext cx="2185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PowerPoint</a:t>
              </a:r>
              <a:endParaRPr lang="en-US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3302" y="5252514"/>
            <a:ext cx="3074642" cy="648000"/>
            <a:chOff x="683568" y="4538828"/>
            <a:chExt cx="3074642" cy="64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4538828"/>
              <a:ext cx="648000" cy="648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572817" y="4587275"/>
              <a:ext cx="2185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Visio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0035" y="5877344"/>
            <a:ext cx="3043805" cy="648000"/>
            <a:chOff x="689252" y="5604849"/>
            <a:chExt cx="3043805" cy="64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52" y="5604849"/>
              <a:ext cx="648000" cy="648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47664" y="5633789"/>
              <a:ext cx="21853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AutoCAD</a:t>
              </a:r>
              <a:endParaRPr lang="en-US" sz="32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85614"/>
            <a:ext cx="4680000" cy="29957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626" y="1337209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Восполняет пробелы </a:t>
            </a:r>
            <a:r>
              <a:rPr lang="en-US" sz="2400" dirty="0" smtClean="0"/>
              <a:t>CAT-</a:t>
            </a:r>
            <a:r>
              <a:rPr lang="ru-RU" sz="2400" dirty="0" smtClean="0"/>
              <a:t>программ.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Повышает производительность </a:t>
            </a:r>
            <a:r>
              <a:rPr lang="ru-RU" sz="2400" dirty="0" err="1" smtClean="0"/>
              <a:t>фрилансеров</a:t>
            </a:r>
            <a:r>
              <a:rPr lang="ru-RU" sz="2400" dirty="0" smtClean="0"/>
              <a:t> и бюро переводов.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08534" y="2636676"/>
            <a:ext cx="224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Плагины для: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359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>
            <a:spLocks noChangeAspect="1"/>
          </p:cNvSpPr>
          <p:nvPr/>
        </p:nvSpPr>
        <p:spPr>
          <a:xfrm>
            <a:off x="1627530" y="3436858"/>
            <a:ext cx="1720334" cy="1720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92" y="3576945"/>
            <a:ext cx="1440160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40" y="3612949"/>
            <a:ext cx="136815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8953"/>
            <a:ext cx="1296144" cy="129614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22502" y="4159933"/>
            <a:ext cx="503138" cy="2741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ight Arrow 12"/>
          <p:cNvSpPr/>
          <p:nvPr/>
        </p:nvSpPr>
        <p:spPr>
          <a:xfrm>
            <a:off x="5437808" y="4159933"/>
            <a:ext cx="503138" cy="2741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9512" y="20608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Обработка документов перед началом перевода в </a:t>
            </a:r>
            <a:r>
              <a:rPr lang="en-US" sz="3200" b="1" dirty="0" smtClean="0"/>
              <a:t>CAT-</a:t>
            </a:r>
            <a:r>
              <a:rPr lang="ru-RU" sz="3200" b="1" dirty="0" smtClean="0"/>
              <a:t>программах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325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Лишние теги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3427064" cy="3215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01317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вызваны незначительными изменениями форматирования внутри одного и того же абзаца, практически не видимыми невооруженным глазом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характерны для документов </a:t>
            </a:r>
            <a:r>
              <a:rPr lang="en-US" sz="2000" dirty="0" smtClean="0"/>
              <a:t>Word </a:t>
            </a:r>
            <a:r>
              <a:rPr lang="ru-RU" sz="2000" dirty="0" smtClean="0"/>
              <a:t>и </a:t>
            </a:r>
            <a:r>
              <a:rPr lang="en-US" sz="2000" dirty="0" smtClean="0"/>
              <a:t>PowerPoint</a:t>
            </a:r>
            <a:r>
              <a:rPr lang="ru-RU" sz="2000" dirty="0" smtClean="0"/>
              <a:t>, преобразованных из документов </a:t>
            </a:r>
            <a:r>
              <a:rPr lang="en-US" sz="2000" dirty="0" smtClean="0"/>
              <a:t>PDF </a:t>
            </a:r>
            <a:r>
              <a:rPr lang="ru-RU" sz="2000" dirty="0" smtClean="0"/>
              <a:t>или сканированных файлов.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36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0"/>
          <a:stretch/>
        </p:blipFill>
        <p:spPr>
          <a:xfrm>
            <a:off x="2267744" y="318818"/>
            <a:ext cx="4608512" cy="4757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18216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Неудобства, связанные с лишними тегами: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необходимость уточнения смысла тегов перед переводом;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необходимость переноса тегов в перевод;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опасность, что при изменении последовательности тегов или неполном переносе тегов в перевод </a:t>
            </a:r>
            <a:r>
              <a:rPr lang="en-US" sz="2000" dirty="0" smtClean="0"/>
              <a:t>CAT-</a:t>
            </a:r>
            <a:r>
              <a:rPr lang="ru-RU" sz="2000" dirty="0" smtClean="0"/>
              <a:t>программа не сможет экспортировать его.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24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70" y="4256035"/>
            <a:ext cx="4389090" cy="2269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0" y="1193836"/>
            <a:ext cx="4469850" cy="237398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5400000">
            <a:off x="4263289" y="3621851"/>
            <a:ext cx="468052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002" y="260648"/>
            <a:ext cx="885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Иногда теги </a:t>
            </a:r>
            <a:r>
              <a:rPr lang="ru-RU" sz="3200" dirty="0" smtClean="0"/>
              <a:t>– угроза здоровью переводчика!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02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935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Инструмент </a:t>
            </a:r>
            <a:r>
              <a:rPr lang="ru-RU" sz="2800" b="1" dirty="0" smtClean="0"/>
              <a:t>«</a:t>
            </a:r>
            <a:r>
              <a:rPr lang="en-US" sz="2800" b="1" dirty="0" smtClean="0"/>
              <a:t>Tag Cleaner</a:t>
            </a:r>
            <a:r>
              <a:rPr lang="ru-RU" sz="2800" b="1" dirty="0" smtClean="0"/>
              <a:t>»</a:t>
            </a:r>
            <a:r>
              <a:rPr lang="ru-RU" sz="2800" dirty="0" smtClean="0"/>
              <a:t> (</a:t>
            </a:r>
            <a:r>
              <a:rPr lang="en-US" sz="2800" dirty="0" smtClean="0"/>
              <a:t>Word, PowerPoint) </a:t>
            </a:r>
            <a:r>
              <a:rPr lang="ru-RU" sz="2800" dirty="0" smtClean="0"/>
              <a:t>удаляет лишнее форматирование, из-за которого возникают избыточные теги, но оставляет существенное форматирование (жирный шрифт, курсив, т.д.)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4630"/>
            <a:ext cx="3859535" cy="42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7320" y="4168765"/>
            <a:ext cx="3556647" cy="1262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668574" y="5955623"/>
            <a:ext cx="1613485" cy="339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58" y="2524630"/>
            <a:ext cx="3228901" cy="421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64" y="1998972"/>
            <a:ext cx="493924" cy="493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23" y="1998972"/>
            <a:ext cx="513769" cy="4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 r="50000"/>
          <a:stretch/>
        </p:blipFill>
        <p:spPr>
          <a:xfrm>
            <a:off x="5168974" y="837902"/>
            <a:ext cx="3219450" cy="575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 r="50000" b="18450"/>
          <a:stretch/>
        </p:blipFill>
        <p:spPr>
          <a:xfrm>
            <a:off x="526082" y="877824"/>
            <a:ext cx="3037806" cy="57134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5632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До</a:t>
            </a:r>
            <a:r>
              <a:rPr lang="en-US" sz="3200" dirty="0"/>
              <a:t> </a:t>
            </a:r>
            <a:r>
              <a:rPr lang="ru-RU" sz="3200" dirty="0" smtClean="0"/>
              <a:t>обработки:</a:t>
            </a:r>
            <a:endParaRPr lang="ru-RU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45374" y="267062"/>
            <a:ext cx="3106688" cy="563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После обработки:</a:t>
            </a:r>
            <a:endParaRPr lang="ru-RU" sz="3200" dirty="0"/>
          </a:p>
        </p:txBody>
      </p:sp>
      <p:sp>
        <p:nvSpPr>
          <p:cNvPr id="8" name="Right Arrow 7"/>
          <p:cNvSpPr/>
          <p:nvPr/>
        </p:nvSpPr>
        <p:spPr>
          <a:xfrm>
            <a:off x="3910592" y="3081922"/>
            <a:ext cx="936104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Неправильные разрывы абзацев и строк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3"/>
          <a:stretch/>
        </p:blipFill>
        <p:spPr>
          <a:xfrm>
            <a:off x="3635896" y="1884081"/>
            <a:ext cx="4295775" cy="19397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48751" y="1876211"/>
            <a:ext cx="3935676" cy="1576920"/>
          </a:xfrm>
          <a:prstGeom prst="rect">
            <a:avLst/>
          </a:prstGeom>
          <a:solidFill>
            <a:srgbClr val="FF6600">
              <a:alpha val="1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5" y="1844824"/>
            <a:ext cx="1440160" cy="166294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483768" y="2272127"/>
            <a:ext cx="936104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4206567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Неправильные разрывы абзаца и разрывы строк </a:t>
            </a:r>
            <a:r>
              <a:rPr lang="ru-RU" sz="2800" dirty="0" smtClean="0"/>
              <a:t>(</a:t>
            </a:r>
            <a:r>
              <a:rPr lang="ru-RU" sz="2800" dirty="0"/>
              <a:t>в середине </a:t>
            </a:r>
            <a:r>
              <a:rPr lang="ru-RU" sz="2800" dirty="0" smtClean="0"/>
              <a:t>предложений) приводят к неправильной сегментации </a:t>
            </a:r>
            <a:r>
              <a:rPr lang="ru-RU" sz="2800" dirty="0"/>
              <a:t>в  </a:t>
            </a:r>
            <a:r>
              <a:rPr lang="en-US" sz="2800" dirty="0" smtClean="0"/>
              <a:t>CAT</a:t>
            </a:r>
            <a:r>
              <a:rPr lang="ru-RU" sz="2800" dirty="0" smtClean="0"/>
              <a:t>-программах и тем самым вызывают много неудобств. Встречаются они как в распознанных документах, так и в документах, созданных вручную.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64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3"/>
          <a:stretch/>
        </p:blipFill>
        <p:spPr>
          <a:xfrm>
            <a:off x="504825" y="4797152"/>
            <a:ext cx="7915275" cy="687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6136" y="5072269"/>
            <a:ext cx="1199313" cy="394230"/>
          </a:xfrm>
          <a:prstGeom prst="rect">
            <a:avLst/>
          </a:prstGeom>
          <a:solidFill>
            <a:srgbClr val="FF6600">
              <a:alpha val="1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Что делать, если документ неправильно сегментировался из-за неправильных разрывов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0213" y="1443548"/>
            <a:ext cx="8964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Объединяем сегменты, используя окно предварительного просмотра или исходный документ</a:t>
            </a:r>
            <a:r>
              <a:rPr lang="en-US" sz="2000" dirty="0" smtClean="0"/>
              <a:t> </a:t>
            </a:r>
            <a:r>
              <a:rPr lang="ru-RU" sz="2000" dirty="0" smtClean="0"/>
              <a:t>для уточнения причины неверной сегментации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Переносим появившиеся теги в перевод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2" b="53264"/>
          <a:stretch/>
        </p:blipFill>
        <p:spPr>
          <a:xfrm>
            <a:off x="589856" y="2316130"/>
            <a:ext cx="3478088" cy="1472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65" b="38326"/>
          <a:stretch/>
        </p:blipFill>
        <p:spPr>
          <a:xfrm>
            <a:off x="4716016" y="2719438"/>
            <a:ext cx="4308684" cy="64619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138721" y="2840153"/>
            <a:ext cx="552891" cy="38277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97"/>
          <a:stretch/>
        </p:blipFill>
        <p:spPr>
          <a:xfrm>
            <a:off x="504825" y="5737051"/>
            <a:ext cx="8134350" cy="6716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796136" y="5729056"/>
            <a:ext cx="599656" cy="394230"/>
          </a:xfrm>
          <a:prstGeom prst="rect">
            <a:avLst/>
          </a:prstGeom>
          <a:solidFill>
            <a:srgbClr val="FF6600">
              <a:alpha val="1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5449" y="5726042"/>
            <a:ext cx="599656" cy="394230"/>
          </a:xfrm>
          <a:prstGeom prst="rect">
            <a:avLst/>
          </a:prstGeom>
          <a:solidFill>
            <a:srgbClr val="FF6600">
              <a:alpha val="1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88024" y="6059106"/>
            <a:ext cx="599656" cy="394230"/>
          </a:xfrm>
          <a:prstGeom prst="rect">
            <a:avLst/>
          </a:prstGeom>
          <a:solidFill>
            <a:srgbClr val="FF6600">
              <a:alpha val="1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63" y="2767007"/>
            <a:ext cx="6800850" cy="145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8"/>
          <a:stretch/>
        </p:blipFill>
        <p:spPr>
          <a:xfrm>
            <a:off x="2750739" y="4867115"/>
            <a:ext cx="3514725" cy="15862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4825" y="2373610"/>
            <a:ext cx="791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Удаление пустых абзацев или строк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824" y="4440356"/>
            <a:ext cx="791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Удаление разрывов для естественного переноса слов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3768" y="3504252"/>
            <a:ext cx="864096" cy="584647"/>
          </a:xfrm>
          <a:prstGeom prst="rect">
            <a:avLst/>
          </a:prstGeom>
          <a:solidFill>
            <a:srgbClr val="FF6600">
              <a:alpha val="1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1841" y="5390075"/>
            <a:ext cx="743689" cy="443441"/>
          </a:xfrm>
          <a:prstGeom prst="rect">
            <a:avLst/>
          </a:prstGeom>
          <a:solidFill>
            <a:srgbClr val="FF6600">
              <a:alpha val="15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13" y="141277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000" dirty="0" smtClean="0"/>
              <a:t>Не забываем исправить готовый документ после выгрузки из </a:t>
            </a:r>
            <a:r>
              <a:rPr lang="en-US" sz="2000" dirty="0" smtClean="0"/>
              <a:t>CAT-</a:t>
            </a:r>
            <a:r>
              <a:rPr lang="ru-RU" sz="2000" dirty="0" smtClean="0"/>
              <a:t>программы: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Что делать, если документ неправильно сегментировался из-за неправильных разрывов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92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13" y="649411"/>
            <a:ext cx="655445" cy="655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25" y="4775681"/>
            <a:ext cx="681779" cy="655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97" y="2131470"/>
            <a:ext cx="655445" cy="655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54" y="698259"/>
            <a:ext cx="655445" cy="655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74" y="2849647"/>
            <a:ext cx="655445" cy="65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43" y="2629539"/>
            <a:ext cx="655445" cy="655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27356"/>
            <a:ext cx="655445" cy="655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56" y="4953291"/>
            <a:ext cx="655445" cy="655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06" y="4277438"/>
            <a:ext cx="655445" cy="655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95" y="4022453"/>
            <a:ext cx="655445" cy="655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99" y="746472"/>
            <a:ext cx="655445" cy="655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13" y="4902442"/>
            <a:ext cx="655445" cy="655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73" y="3602369"/>
            <a:ext cx="681779" cy="655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52" y="1355542"/>
            <a:ext cx="655445" cy="6554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16" y="4583639"/>
            <a:ext cx="601276" cy="655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08" y="1837451"/>
            <a:ext cx="696156" cy="6554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44617"/>
            <a:ext cx="655445" cy="6554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55" y="1124744"/>
            <a:ext cx="655445" cy="655445"/>
          </a:xfrm>
          <a:prstGeom prst="rect">
            <a:avLst/>
          </a:prstGeom>
        </p:spPr>
      </p:pic>
      <p:sp>
        <p:nvSpPr>
          <p:cNvPr id="22" name="Oval 21"/>
          <p:cNvSpPr>
            <a:spLocks noChangeAspect="1"/>
          </p:cNvSpPr>
          <p:nvPr/>
        </p:nvSpPr>
        <p:spPr>
          <a:xfrm>
            <a:off x="2764689" y="1299755"/>
            <a:ext cx="3575715" cy="35757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00" y="1902255"/>
            <a:ext cx="1920623" cy="24032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7303" y="5771071"/>
            <a:ext cx="885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Жизнь переводчика без </a:t>
            </a:r>
            <a:r>
              <a:rPr lang="en-US" sz="3200" dirty="0" smtClean="0"/>
              <a:t>CAT-</a:t>
            </a:r>
            <a:r>
              <a:rPr lang="ru-RU" sz="3200" dirty="0" smtClean="0"/>
              <a:t>программ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37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b="1" dirty="0" smtClean="0"/>
              <a:t>Как сэкономить время?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06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1387"/>
            <a:ext cx="3272279" cy="511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147351" y="3165635"/>
            <a:ext cx="5742960" cy="2936348"/>
            <a:chOff x="2987824" y="3093627"/>
            <a:chExt cx="5742960" cy="293634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60" b="99353" l="1294" r="99353">
                          <a14:foregroundMark x1="32686" y1="15858" x2="32686" y2="15858"/>
                          <a14:foregroundMark x1="28803" y1="3560" x2="23625" y2="3883"/>
                          <a14:foregroundMark x1="5825" y1="20712" x2="5825" y2="20712"/>
                          <a14:foregroundMark x1="1618" y1="30421" x2="1618" y2="304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4719739"/>
              <a:ext cx="360040" cy="36004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3419872" y="3093627"/>
              <a:ext cx="396044" cy="54599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19872" y="5223795"/>
              <a:ext cx="396044" cy="8061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652" y="3093627"/>
              <a:ext cx="4898132" cy="293634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28648" y="3221677"/>
            <a:ext cx="3038470" cy="279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04627" y="5955175"/>
            <a:ext cx="2950586" cy="263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4017728" y="3501008"/>
            <a:ext cx="338248" cy="1290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 «</a:t>
            </a:r>
            <a:r>
              <a:rPr lang="en-US" dirty="0" smtClean="0"/>
              <a:t>Unbreaker</a:t>
            </a:r>
            <a:r>
              <a:rPr lang="ru-RU" dirty="0" smtClean="0"/>
              <a:t>» для </a:t>
            </a:r>
            <a:r>
              <a:rPr lang="en-US" dirty="0" smtClean="0"/>
              <a:t>Word </a:t>
            </a:r>
            <a:r>
              <a:rPr lang="ru-RU" dirty="0" smtClean="0"/>
              <a:t>и </a:t>
            </a:r>
            <a:r>
              <a:rPr lang="en-US" dirty="0" smtClean="0"/>
              <a:t>PowerPoint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77421" y="1556792"/>
            <a:ext cx="5112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Unbreaker</a:t>
            </a:r>
            <a:r>
              <a:rPr lang="en-US" sz="2200" dirty="0" smtClean="0"/>
              <a:t> </a:t>
            </a:r>
            <a:r>
              <a:rPr lang="ru-RU" sz="2200" dirty="0" smtClean="0"/>
              <a:t>находит неправильные разрывы абзаца и позволяет быстро удалить их из документа перед его загрузкой в </a:t>
            </a:r>
            <a:r>
              <a:rPr lang="en-US" sz="2200" dirty="0" smtClean="0"/>
              <a:t>CAT-</a:t>
            </a:r>
            <a:r>
              <a:rPr lang="ru-RU" sz="2200" dirty="0" smtClean="0"/>
              <a:t>программу.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0148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 «</a:t>
            </a:r>
            <a:r>
              <a:rPr lang="en-US" dirty="0" smtClean="0"/>
              <a:t>Unbreaker</a:t>
            </a:r>
            <a:r>
              <a:rPr lang="ru-RU" dirty="0" smtClean="0"/>
              <a:t>» для </a:t>
            </a:r>
            <a:r>
              <a:rPr lang="en-US" dirty="0" smtClean="0"/>
              <a:t>Word </a:t>
            </a:r>
            <a:r>
              <a:rPr lang="ru-RU" dirty="0" smtClean="0"/>
              <a:t>и </a:t>
            </a:r>
            <a:r>
              <a:rPr lang="en-US" dirty="0" smtClean="0"/>
              <a:t>PowerPoint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27492"/>
            <a:ext cx="8424111" cy="1409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7" r="21236"/>
          <a:stretch/>
        </p:blipFill>
        <p:spPr>
          <a:xfrm>
            <a:off x="415101" y="2292075"/>
            <a:ext cx="8384980" cy="1712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824" y="1735175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До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659" y="4376280"/>
            <a:ext cx="791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После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Выборочный перевод документов </a:t>
            </a:r>
            <a:r>
              <a:rPr lang="en-US" dirty="0" smtClean="0"/>
              <a:t>Word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0" y="2202833"/>
            <a:ext cx="3960440" cy="41064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67244" y="3398756"/>
            <a:ext cx="1032948" cy="1038356"/>
            <a:chOff x="5467702" y="942628"/>
            <a:chExt cx="1032948" cy="10383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004" y="942628"/>
              <a:ext cx="1008112" cy="10383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381622">
              <a:off x="5467702" y="1199659"/>
              <a:ext cx="1032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Translate this</a:t>
              </a:r>
              <a:endParaRPr lang="ru-RU" sz="1400" dirty="0"/>
            </a:p>
          </p:txBody>
        </p:sp>
      </p:grpSp>
      <p:sp>
        <p:nvSpPr>
          <p:cNvPr id="11" name="Right Arrow 10"/>
          <p:cNvSpPr/>
          <p:nvPr/>
        </p:nvSpPr>
        <p:spPr>
          <a:xfrm rot="-8100000">
            <a:off x="4406181" y="3232007"/>
            <a:ext cx="936104" cy="32403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ight Arrow 11"/>
          <p:cNvSpPr/>
          <p:nvPr/>
        </p:nvSpPr>
        <p:spPr>
          <a:xfrm rot="8100000">
            <a:off x="4406784" y="4360581"/>
            <a:ext cx="936104" cy="32403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372200" y="2492896"/>
            <a:ext cx="2648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Чтобы скрыть непереводимый текст от </a:t>
            </a:r>
            <a:r>
              <a:rPr lang="en-US" sz="2000" dirty="0" smtClean="0"/>
              <a:t>CAT</a:t>
            </a:r>
            <a:r>
              <a:rPr lang="ru-RU" sz="2000" dirty="0" smtClean="0"/>
              <a:t>-программы, используется параметр «Скрытый текст», который нужно использовать для каждого непереводимого фрагмента текста во всех частях документа (колонтитулах  и т.д.).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2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 «</a:t>
            </a:r>
            <a:r>
              <a:rPr lang="en-US" dirty="0" smtClean="0"/>
              <a:t>Hide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 smtClean="0"/>
              <a:t>Unhide Text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8392"/>
            <a:ext cx="4928195" cy="469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4007880"/>
            <a:ext cx="4248472" cy="602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2681124" y="5914484"/>
            <a:ext cx="11140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61213" y="1556792"/>
            <a:ext cx="403629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 </a:t>
            </a:r>
            <a:r>
              <a:rPr lang="ru-RU" b="1" dirty="0" smtClean="0"/>
              <a:t>«</a:t>
            </a:r>
            <a:r>
              <a:rPr lang="en-US" b="1" dirty="0" smtClean="0"/>
              <a:t>Hide / Unhide Text</a:t>
            </a:r>
            <a:r>
              <a:rPr lang="ru-RU" b="1" dirty="0" smtClean="0"/>
              <a:t>»</a:t>
            </a:r>
            <a:r>
              <a:rPr lang="en-US" b="1" dirty="0" smtClean="0"/>
              <a:t> </a:t>
            </a:r>
            <a:r>
              <a:rPr lang="ru-RU" dirty="0" smtClean="0"/>
              <a:t>позволяет быстро скрыть текст 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 </a:t>
            </a:r>
            <a:r>
              <a:rPr lang="en-US" dirty="0" smtClean="0"/>
              <a:t>CAT-</a:t>
            </a:r>
            <a:r>
              <a:rPr lang="ru-RU" dirty="0" smtClean="0"/>
              <a:t>программы в документах формата </a:t>
            </a:r>
            <a:r>
              <a:rPr lang="en-US" dirty="0" smtClean="0"/>
              <a:t>Word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Доступны две основные опции: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Скрыть все кроме текста, отмеченного цветом.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Скрыть текст, отмеченный цветом.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В качестве цвета можно выбирать </a:t>
            </a:r>
            <a:br>
              <a:rPr lang="ru-RU" dirty="0" smtClean="0"/>
            </a:br>
            <a:r>
              <a:rPr lang="ru-RU" dirty="0" smtClean="0"/>
              <a:t>как цвет фона текста (</a:t>
            </a:r>
            <a:r>
              <a:rPr lang="en-US" dirty="0" smtClean="0"/>
              <a:t>highlight color)</a:t>
            </a:r>
            <a:r>
              <a:rPr lang="ru-RU" dirty="0" smtClean="0"/>
              <a:t>, так</a:t>
            </a:r>
            <a:r>
              <a:rPr lang="ru-RU" dirty="0"/>
              <a:t> </a:t>
            </a:r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dirty="0" smtClean="0"/>
              <a:t>цвет самого текста </a:t>
            </a:r>
            <a:r>
              <a:rPr lang="en-US" dirty="0" smtClean="0"/>
              <a:t>(font color).</a:t>
            </a:r>
          </a:p>
          <a:p>
            <a:endParaRPr lang="en-US" dirty="0"/>
          </a:p>
          <a:p>
            <a:r>
              <a:rPr lang="ru-RU" dirty="0" smtClean="0"/>
              <a:t>После перевода документа инструмент используется снова, чтобы сделать весь текст документа видимым </a:t>
            </a:r>
            <a:br>
              <a:rPr lang="ru-RU" dirty="0" smtClean="0"/>
            </a:br>
            <a:r>
              <a:rPr lang="ru-RU" dirty="0" smtClean="0"/>
              <a:t>(3-я опция).</a:t>
            </a:r>
          </a:p>
        </p:txBody>
      </p:sp>
    </p:spTree>
    <p:extLst>
      <p:ext uri="{BB962C8B-B14F-4D97-AF65-F5344CB8AC3E}">
        <p14:creationId xmlns:p14="http://schemas.microsoft.com/office/powerpoint/2010/main" val="33753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двуязычных документов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65" y="1422166"/>
            <a:ext cx="3903271" cy="48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87" y="4799809"/>
            <a:ext cx="6882630" cy="193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11787"/>
            <a:ext cx="6891772" cy="138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>
            <a:spLocks noChangeAspect="1"/>
          </p:cNvSpPr>
          <p:nvPr/>
        </p:nvSpPr>
        <p:spPr>
          <a:xfrm rot="5400000">
            <a:off x="4366581" y="4332342"/>
            <a:ext cx="389841" cy="5397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подготовки документа к двуязычному переводу вручную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0213" y="1556792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Основной текст документа преобразуется в </a:t>
            </a:r>
            <a:r>
              <a:rPr lang="ru-RU" sz="2000" dirty="0" err="1" smtClean="0"/>
              <a:t>двухколончатую</a:t>
            </a:r>
            <a:r>
              <a:rPr lang="ru-RU" sz="2000" dirty="0" smtClean="0"/>
              <a:t> таблицу, в одной из столбцов которой продублирован исходный текст (как правило, каждый абзац в отдельной строке).</a:t>
            </a:r>
          </a:p>
        </p:txBody>
      </p:sp>
    </p:spTree>
    <p:extLst>
      <p:ext uri="{BB962C8B-B14F-4D97-AF65-F5344CB8AC3E}">
        <p14:creationId xmlns:p14="http://schemas.microsoft.com/office/powerpoint/2010/main" val="22263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>
            <a:spLocks noChangeAspect="1"/>
          </p:cNvSpPr>
          <p:nvPr/>
        </p:nvSpPr>
        <p:spPr>
          <a:xfrm rot="5400000">
            <a:off x="4427542" y="4360577"/>
            <a:ext cx="277999" cy="46138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19" y="2656936"/>
            <a:ext cx="4763445" cy="1800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76" y="4783995"/>
            <a:ext cx="4739531" cy="188536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подготовки документа к двуязычному переводу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0213" y="1556792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sz="2000" dirty="0" smtClean="0"/>
              <a:t>Оставшийся текст форматируется так, чтобы исходный текст и перевод отделялись друг от друга символом-разделителем (знаком дроби, разрывом строки, разрывом абзаца и т.д.)</a:t>
            </a:r>
          </a:p>
        </p:txBody>
      </p:sp>
    </p:spTree>
    <p:extLst>
      <p:ext uri="{BB962C8B-B14F-4D97-AF65-F5344CB8AC3E}">
        <p14:creationId xmlns:p14="http://schemas.microsoft.com/office/powerpoint/2010/main" val="41232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210050" cy="3390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 «</a:t>
            </a:r>
            <a:r>
              <a:rPr lang="en-US" dirty="0" smtClean="0"/>
              <a:t>Dual Language Document Assistant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765260"/>
            <a:ext cx="45975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Две основные команды: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dirty="0"/>
              <a:t>создания двуязычной таблицы </a:t>
            </a:r>
            <a:r>
              <a:rPr lang="ru-RU" dirty="0" smtClean="0"/>
              <a:t>– команда  </a:t>
            </a:r>
            <a:r>
              <a:rPr lang="ru-RU" dirty="0"/>
              <a:t>«Преобразовать в двуязычную таблицу». </a:t>
            </a:r>
            <a:endParaRPr lang="ru-RU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Для создания текста с символом-разделителем между оригиналом и переводом в </a:t>
            </a:r>
            <a:r>
              <a:rPr lang="ru-RU" dirty="0"/>
              <a:t>каждом абзаце </a:t>
            </a:r>
            <a:r>
              <a:rPr lang="ru-RU" dirty="0" smtClean="0"/>
              <a:t>– команда «Преобразовать </a:t>
            </a:r>
            <a:r>
              <a:rPr lang="ru-RU" dirty="0"/>
              <a:t>в двуязычный текст». 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Для </a:t>
            </a:r>
            <a:r>
              <a:rPr lang="ru-RU" dirty="0"/>
              <a:t>каждой из этих двух команд существует ряд настроек, которые </a:t>
            </a:r>
            <a:r>
              <a:rPr lang="ru-RU" dirty="0" smtClean="0"/>
              <a:t>можно </a:t>
            </a:r>
            <a:r>
              <a:rPr lang="ru-RU" dirty="0"/>
              <a:t>сохранить в профиль, чтобы быстро восстановить определенные настройки в зависимости от предпочтений того или иного заказчика</a:t>
            </a:r>
            <a:r>
              <a:rPr lang="ru-RU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После подготовки к двуязычному переводу исходный текст (текст без заливки цветом) скрывается от </a:t>
            </a:r>
            <a:r>
              <a:rPr lang="en-US" dirty="0" smtClean="0"/>
              <a:t>CAT-</a:t>
            </a:r>
            <a:r>
              <a:rPr lang="ru-RU" dirty="0" smtClean="0"/>
              <a:t>программы с помощью инструмента «</a:t>
            </a:r>
            <a:r>
              <a:rPr lang="en-US" dirty="0" smtClean="0"/>
              <a:t>Hide / Unhide Text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>
            <a:spLocks noChangeAspect="1"/>
          </p:cNvSpPr>
          <p:nvPr/>
        </p:nvSpPr>
        <p:spPr>
          <a:xfrm>
            <a:off x="3735156" y="3436858"/>
            <a:ext cx="1720334" cy="1720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92" y="3576945"/>
            <a:ext cx="1440160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40" y="3612949"/>
            <a:ext cx="136815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8953"/>
            <a:ext cx="1296144" cy="129614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189334" y="4159933"/>
            <a:ext cx="503138" cy="2741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42012" y="4159933"/>
            <a:ext cx="503138" cy="2741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0608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Перевод сложных форматов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>
            <a:spLocks noChangeAspect="1"/>
          </p:cNvSpPr>
          <p:nvPr/>
        </p:nvSpPr>
        <p:spPr>
          <a:xfrm>
            <a:off x="2764689" y="1280300"/>
            <a:ext cx="3575715" cy="35757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15083" r="7281" b="16536"/>
          <a:stretch/>
        </p:blipFill>
        <p:spPr>
          <a:xfrm>
            <a:off x="6502202" y="2483820"/>
            <a:ext cx="1447063" cy="513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05" y="2584676"/>
            <a:ext cx="1461965" cy="460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6481" r="13890" b="6173"/>
          <a:stretch/>
        </p:blipFill>
        <p:spPr>
          <a:xfrm>
            <a:off x="6005049" y="4186550"/>
            <a:ext cx="662941" cy="808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b="20720"/>
          <a:stretch/>
        </p:blipFill>
        <p:spPr>
          <a:xfrm>
            <a:off x="1878573" y="4186550"/>
            <a:ext cx="1246156" cy="7413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19" y="748881"/>
            <a:ext cx="1758734" cy="773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77" y="5050646"/>
            <a:ext cx="1932543" cy="4958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t="13920" r="16741" b="14702"/>
          <a:stretch/>
        </p:blipFill>
        <p:spPr>
          <a:xfrm>
            <a:off x="2711320" y="543561"/>
            <a:ext cx="907845" cy="9786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63" y="1882294"/>
            <a:ext cx="1801715" cy="23922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303" y="5771071"/>
            <a:ext cx="8850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CAT-</a:t>
            </a:r>
            <a:r>
              <a:rPr lang="ru-RU" sz="3200" dirty="0" smtClean="0"/>
              <a:t>программы облегчают жизнь, но…</a:t>
            </a:r>
          </a:p>
          <a:p>
            <a:pPr algn="ctr"/>
            <a:r>
              <a:rPr lang="ru-RU" sz="3200" dirty="0" smtClean="0"/>
              <a:t>…</a:t>
            </a:r>
            <a:r>
              <a:rPr lang="en-US" sz="3200" dirty="0" smtClean="0"/>
              <a:t> </a:t>
            </a:r>
            <a:r>
              <a:rPr lang="ru-RU" sz="3200" dirty="0" smtClean="0"/>
              <a:t>не решают все задачи.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0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78497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Перевод чертежей </a:t>
            </a:r>
            <a:r>
              <a:rPr lang="en-US" dirty="0" smtClean="0"/>
              <a:t>AutoCAD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8" y="1556792"/>
            <a:ext cx="81915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Плагин «</a:t>
            </a:r>
            <a:r>
              <a:rPr lang="en-US" dirty="0" smtClean="0"/>
              <a:t>TransTools </a:t>
            </a:r>
            <a:r>
              <a:rPr lang="ru-RU" dirty="0" smtClean="0"/>
              <a:t>для </a:t>
            </a:r>
            <a:r>
              <a:rPr lang="en-US" dirty="0" smtClean="0"/>
              <a:t>AutoCAD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3442"/>
            <a:ext cx="3631556" cy="4231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8" y="2276872"/>
            <a:ext cx="4572000" cy="15167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23928" y="2711186"/>
            <a:ext cx="468052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57954" y="4221088"/>
            <a:ext cx="4806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Плагин «</a:t>
            </a:r>
            <a:r>
              <a:rPr lang="en-US" dirty="0" smtClean="0"/>
              <a:t>TransTools </a:t>
            </a:r>
            <a:r>
              <a:rPr lang="ru-RU" dirty="0" smtClean="0"/>
              <a:t>для </a:t>
            </a:r>
            <a:r>
              <a:rPr lang="en-US" dirty="0" smtClean="0"/>
              <a:t>AutoCAD</a:t>
            </a:r>
            <a:r>
              <a:rPr lang="ru-RU" dirty="0" smtClean="0"/>
              <a:t>» извлекает текст из чертежа в таблицу формата </a:t>
            </a:r>
            <a:r>
              <a:rPr lang="en-US" dirty="0" smtClean="0"/>
              <a:t>Word </a:t>
            </a:r>
            <a:r>
              <a:rPr lang="ru-RU" dirty="0" smtClean="0"/>
              <a:t>или </a:t>
            </a:r>
            <a:r>
              <a:rPr lang="en-US" dirty="0" smtClean="0"/>
              <a:t>Excel. </a:t>
            </a:r>
            <a:r>
              <a:rPr lang="ru-RU" dirty="0" smtClean="0"/>
              <a:t>Для удобства таблица формата </a:t>
            </a:r>
            <a:r>
              <a:rPr lang="en-US" dirty="0" smtClean="0"/>
              <a:t>Word </a:t>
            </a:r>
            <a:r>
              <a:rPr lang="ru-RU" dirty="0" smtClean="0"/>
              <a:t>может быть подготовлена к переводу в конкретной </a:t>
            </a:r>
            <a:r>
              <a:rPr lang="en-US" dirty="0" smtClean="0"/>
              <a:t>CAT-</a:t>
            </a:r>
            <a:r>
              <a:rPr lang="ru-RU" dirty="0" smtClean="0"/>
              <a:t>программе (напр. </a:t>
            </a:r>
            <a:r>
              <a:rPr lang="en-US" dirty="0" smtClean="0"/>
              <a:t>SDL </a:t>
            </a:r>
            <a:r>
              <a:rPr lang="en-US" dirty="0" err="1" smtClean="0"/>
              <a:t>Trados</a:t>
            </a:r>
            <a:r>
              <a:rPr lang="en-US" dirty="0" smtClean="0"/>
              <a:t> Studio, </a:t>
            </a:r>
            <a:r>
              <a:rPr lang="en-US" dirty="0" err="1" smtClean="0"/>
              <a:t>Memsource</a:t>
            </a:r>
            <a:r>
              <a:rPr lang="en-US" dirty="0" smtClean="0"/>
              <a:t> Cloud, memoQ, </a:t>
            </a:r>
            <a:r>
              <a:rPr lang="ru-RU" dirty="0" smtClean="0"/>
              <a:t>т.д.).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8" y="2073622"/>
            <a:ext cx="3600000" cy="337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002041"/>
            <a:ext cx="4572000" cy="151721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60032" y="3436611"/>
            <a:ext cx="468052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8032" y="4653136"/>
            <a:ext cx="4806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перевода таблицы «</a:t>
            </a:r>
            <a:r>
              <a:rPr lang="en-US" dirty="0" smtClean="0"/>
              <a:t>TransTools </a:t>
            </a:r>
            <a:r>
              <a:rPr lang="ru-RU" dirty="0" smtClean="0"/>
              <a:t>для</a:t>
            </a:r>
            <a:r>
              <a:rPr lang="en-US" dirty="0" smtClean="0"/>
              <a:t> AutoCAD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подставляет перевод в исходный документ.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Плагин «</a:t>
            </a:r>
            <a:r>
              <a:rPr lang="en-US" dirty="0" smtClean="0"/>
              <a:t>TransTools </a:t>
            </a:r>
            <a:r>
              <a:rPr lang="ru-RU" dirty="0" smtClean="0"/>
              <a:t>для </a:t>
            </a:r>
            <a:r>
              <a:rPr lang="en-US" dirty="0" smtClean="0"/>
              <a:t>AutoCAD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5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48533"/>
            <a:ext cx="3462689" cy="3792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91" y="3044934"/>
            <a:ext cx="3276600" cy="1680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91" y="5136976"/>
            <a:ext cx="32766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204" y="2001034"/>
            <a:ext cx="346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Обычный двуязычный чертеж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79912" y="2708920"/>
            <a:ext cx="0" cy="4032448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1790" y="2001034"/>
            <a:ext cx="48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Двуязычный чертеж с переключаемыми языковыми слоями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0504" y="2708920"/>
            <a:ext cx="48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ENG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0504" y="4757082"/>
            <a:ext cx="48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RUS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Перевод отдельных слоев чертежа </a:t>
            </a:r>
            <a:r>
              <a:rPr lang="en-US" sz="3600" dirty="0" smtClean="0"/>
              <a:t>AutoCAD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63934" y="1198493"/>
            <a:ext cx="874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en-US" dirty="0" smtClean="0"/>
              <a:t>TransTools </a:t>
            </a:r>
            <a:r>
              <a:rPr lang="ru-RU" dirty="0" smtClean="0"/>
              <a:t>для </a:t>
            </a:r>
            <a:r>
              <a:rPr lang="en-US" dirty="0" smtClean="0"/>
              <a:t>AutoCAD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умеет работать с отдельными слоями чертежа, что позволяет создавать чертежи в двуязычном формате.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78497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Перевод схем </a:t>
            </a:r>
            <a:r>
              <a:rPr lang="en-US" dirty="0" smtClean="0"/>
              <a:t>Visio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25" y="1556792"/>
            <a:ext cx="5317946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Плагин «</a:t>
            </a:r>
            <a:r>
              <a:rPr lang="en-US" dirty="0" smtClean="0"/>
              <a:t>TransTools </a:t>
            </a:r>
            <a:r>
              <a:rPr lang="ru-RU" dirty="0" smtClean="0"/>
              <a:t>для </a:t>
            </a:r>
            <a:r>
              <a:rPr lang="en-US" dirty="0" smtClean="0"/>
              <a:t>Visio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3232"/>
            <a:ext cx="3718218" cy="2936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94" y="1799041"/>
            <a:ext cx="4457922" cy="298531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23928" y="2967664"/>
            <a:ext cx="468052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5157192"/>
            <a:ext cx="871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Плагин «</a:t>
            </a:r>
            <a:r>
              <a:rPr lang="en-US" sz="2400" dirty="0"/>
              <a:t>TransTools </a:t>
            </a:r>
            <a:r>
              <a:rPr lang="ru-RU" sz="2400" dirty="0"/>
              <a:t>для</a:t>
            </a:r>
            <a:r>
              <a:rPr lang="en-US" sz="2400" dirty="0"/>
              <a:t> Visio</a:t>
            </a:r>
            <a:r>
              <a:rPr lang="ru-RU" sz="2400" dirty="0"/>
              <a:t>» извлекает текст из схем формата </a:t>
            </a:r>
            <a:r>
              <a:rPr lang="en-US" sz="2400" dirty="0"/>
              <a:t>Visio </a:t>
            </a:r>
            <a:r>
              <a:rPr lang="ru-RU" sz="2400" dirty="0"/>
              <a:t>в специальную таблицу формата </a:t>
            </a:r>
            <a:r>
              <a:rPr lang="en-US" sz="2400" dirty="0"/>
              <a:t>Word </a:t>
            </a:r>
            <a:r>
              <a:rPr lang="ru-RU" sz="2400" dirty="0"/>
              <a:t>или </a:t>
            </a:r>
            <a:r>
              <a:rPr lang="en-US" sz="2400" dirty="0"/>
              <a:t>Excel</a:t>
            </a:r>
            <a:r>
              <a:rPr lang="ru-RU" sz="2400" dirty="0"/>
              <a:t>, а после перевода таблицы подставляет перевод в исходный документ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5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>
            <a:spLocks noChangeAspect="1"/>
          </p:cNvSpPr>
          <p:nvPr/>
        </p:nvSpPr>
        <p:spPr>
          <a:xfrm>
            <a:off x="5854192" y="3436858"/>
            <a:ext cx="1720334" cy="1720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92" y="3576945"/>
            <a:ext cx="1440160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12949"/>
            <a:ext cx="136815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8953"/>
            <a:ext cx="1296144" cy="129614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203848" y="4159933"/>
            <a:ext cx="503138" cy="2741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220072" y="4159933"/>
            <a:ext cx="503138" cy="2741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0608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Проверка и улучшение качества, окончательное форматирование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Частично невидимый текст после перевода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57" y="2345060"/>
            <a:ext cx="3501223" cy="1804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04" y="2561084"/>
            <a:ext cx="1169724" cy="1150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58112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Из-за расширения в процессе перевода текст может </a:t>
            </a:r>
            <a:r>
              <a:rPr lang="ru-RU" sz="2400" dirty="0"/>
              <a:t>не вмещаться </a:t>
            </a:r>
            <a:r>
              <a:rPr lang="ru-RU" sz="2400" dirty="0" smtClean="0"/>
              <a:t>в границы ячеек, рамок или текстовых блоков и</a:t>
            </a:r>
            <a:r>
              <a:rPr lang="ru-RU" sz="2400" dirty="0"/>
              <a:t> </a:t>
            </a:r>
            <a:r>
              <a:rPr lang="ru-RU" sz="2400" dirty="0" smtClean="0"/>
              <a:t>становится частично невидимым.</a:t>
            </a:r>
          </a:p>
          <a:p>
            <a:r>
              <a:rPr lang="ru-RU" sz="2400" dirty="0" smtClean="0"/>
              <a:t>Эта проблема чаще всего встречается в документах формата </a:t>
            </a:r>
            <a:r>
              <a:rPr lang="en-US" sz="2400" dirty="0" smtClean="0"/>
              <a:t>Excel</a:t>
            </a:r>
            <a:r>
              <a:rPr lang="ru-RU" sz="2400" dirty="0" smtClean="0"/>
              <a:t>, а также распознанных документах формата </a:t>
            </a:r>
            <a:r>
              <a:rPr lang="en-US" sz="2400" dirty="0" smtClean="0"/>
              <a:t>Word.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87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58958"/>
            <a:ext cx="7267575" cy="2628900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469484" y="3571275"/>
            <a:ext cx="551585" cy="159346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51082" y="516474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текста не видна</a:t>
            </a:r>
            <a:endParaRPr lang="ru-RU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685509" y="2059107"/>
            <a:ext cx="288031" cy="3600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85509" y="14127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строке формулы показан весь текст ячейки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875" y="33265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Пример: частично невидимый текст в переведенном документе формата </a:t>
            </a:r>
            <a:r>
              <a:rPr lang="en-US" sz="2800" dirty="0" smtClean="0"/>
              <a:t>Excel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83836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Поиск ячеек, текст в которых частично невидим, занимает много </a:t>
            </a:r>
            <a:r>
              <a:rPr lang="ru-RU" sz="2400" dirty="0"/>
              <a:t>времени и </a:t>
            </a:r>
            <a:r>
              <a:rPr lang="ru-RU" sz="2400" dirty="0" smtClean="0"/>
              <a:t>утомителен.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7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7191375" cy="1371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317758" y="4231553"/>
            <a:ext cx="270029" cy="3436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98" y="2204864"/>
            <a:ext cx="4857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55670" y="3504864"/>
            <a:ext cx="918000" cy="30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673670" y="3504864"/>
            <a:ext cx="918000" cy="30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786210"/>
          </a:xfrm>
        </p:spPr>
        <p:txBody>
          <a:bodyPr anchor="t" anchorCtr="0">
            <a:normAutofit fontScale="90000"/>
          </a:bodyPr>
          <a:lstStyle/>
          <a:p>
            <a:r>
              <a:rPr lang="ru-RU" dirty="0" smtClean="0"/>
              <a:t>Решение – инструмент «</a:t>
            </a:r>
            <a:r>
              <a:rPr lang="en-US" dirty="0" smtClean="0"/>
              <a:t>Cell</a:t>
            </a:r>
            <a:r>
              <a:rPr lang="ru-RU" dirty="0"/>
              <a:t> </a:t>
            </a:r>
            <a:r>
              <a:rPr lang="en-US" dirty="0" smtClean="0"/>
              <a:t>Resize</a:t>
            </a:r>
            <a:r>
              <a:rPr lang="ru-RU" dirty="0"/>
              <a:t> </a:t>
            </a:r>
            <a:r>
              <a:rPr lang="en-US" dirty="0" smtClean="0"/>
              <a:t>Wizard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«</a:t>
            </a:r>
            <a:r>
              <a:rPr lang="en-US" dirty="0" smtClean="0"/>
              <a:t>TransTools </a:t>
            </a:r>
            <a:r>
              <a:rPr lang="ru-RU" dirty="0" smtClean="0"/>
              <a:t>для </a:t>
            </a:r>
            <a:r>
              <a:rPr lang="en-US" dirty="0" smtClean="0"/>
              <a:t>Excel</a:t>
            </a:r>
            <a:r>
              <a:rPr lang="ru-RU" dirty="0" smtClean="0"/>
              <a:t>»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598237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en-US" sz="2400" dirty="0" smtClean="0"/>
              <a:t>Cell Resize Wizard</a:t>
            </a:r>
            <a:r>
              <a:rPr lang="ru-RU" sz="2400" dirty="0" smtClean="0"/>
              <a:t>» быстро находит ячейки с частично невидимым текстом и исправляет их размеры.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7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при переводе документов с помощью </a:t>
            </a:r>
            <a:r>
              <a:rPr lang="en-US" dirty="0" smtClean="0"/>
              <a:t>CAT-</a:t>
            </a:r>
            <a:r>
              <a:rPr lang="ru-RU" dirty="0" smtClean="0"/>
              <a:t>программ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Поиск непереведенного текста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2071514"/>
            <a:ext cx="6143625" cy="133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926" y="148478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Возможны случаи пропуска текста при переводе: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82008"/>
            <a:ext cx="4886325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926" y="364502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 также случаи, когда кириллические символы остаются в переводе: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4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Инструмент «</a:t>
            </a:r>
            <a:r>
              <a:rPr lang="en-US" dirty="0" smtClean="0"/>
              <a:t>Language Check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48" y="1412776"/>
            <a:ext cx="4488904" cy="3208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9715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en-US" sz="2400" dirty="0"/>
              <a:t>Language Check</a:t>
            </a:r>
            <a:r>
              <a:rPr lang="ru-RU" sz="2400" dirty="0" smtClean="0"/>
              <a:t>» (</a:t>
            </a:r>
            <a:r>
              <a:rPr lang="en-US" sz="2400" dirty="0" smtClean="0"/>
              <a:t>Word, Excel) </a:t>
            </a:r>
            <a:r>
              <a:rPr lang="ru-RU" sz="2400" dirty="0" smtClean="0"/>
              <a:t>проверяет, </a:t>
            </a:r>
            <a:r>
              <a:rPr lang="ru-RU" sz="2400" dirty="0"/>
              <a:t>остались ли в документе слова, содержащие буквы исходного алфавита. Он идеально подходит для проверки перевода с русского языка или на русский язык и позволяет быстро выявить пропущенные фразы либо непереведенные символы.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28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Делаем из документа «конфетку»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41" y="1916832"/>
            <a:ext cx="2918919" cy="1790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971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Для того чтобы сделать документ удобным для чтения и </a:t>
            </a:r>
            <a:r>
              <a:rPr lang="ru-RU" sz="2400" dirty="0" smtClean="0"/>
              <a:t>восприятия</a:t>
            </a:r>
            <a:r>
              <a:rPr lang="ru-RU" sz="2400" dirty="0"/>
              <a:t>, необходимо соблюдать правила </a:t>
            </a:r>
            <a:r>
              <a:rPr lang="ru-RU" sz="2400" dirty="0" err="1"/>
              <a:t>типографики</a:t>
            </a:r>
            <a:r>
              <a:rPr lang="ru-RU" sz="2400" dirty="0"/>
              <a:t>, т.е. </a:t>
            </a:r>
            <a:r>
              <a:rPr lang="ru-RU" sz="2400" dirty="0" smtClean="0"/>
              <a:t>нормы оформления </a:t>
            </a:r>
            <a:r>
              <a:rPr lang="ru-RU" sz="2400" dirty="0"/>
              <a:t>печатного текста.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40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Инструмент «</a:t>
            </a:r>
            <a:r>
              <a:rPr lang="en-US" dirty="0" smtClean="0"/>
              <a:t>Quotation Magic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08" y="2236973"/>
            <a:ext cx="5076184" cy="1633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58" y="5157192"/>
            <a:ext cx="5076184" cy="1559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4059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Распространенная проблема </a:t>
            </a:r>
            <a:r>
              <a:rPr lang="ru-RU" sz="2400" dirty="0"/>
              <a:t>– применение в переводе кавычек неверного типа либо прямых кавычек или апострофов.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50" y="38610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Инструмент «</a:t>
            </a:r>
            <a:r>
              <a:rPr lang="en-US" sz="2400" dirty="0" smtClean="0"/>
              <a:t>Quotation Magic</a:t>
            </a:r>
            <a:r>
              <a:rPr lang="ru-RU" sz="2400" dirty="0" smtClean="0"/>
              <a:t>» для программы </a:t>
            </a:r>
            <a:r>
              <a:rPr lang="en-US" sz="2400" dirty="0" smtClean="0"/>
              <a:t>Word </a:t>
            </a:r>
            <a:r>
              <a:rPr lang="ru-RU" sz="2400" dirty="0"/>
              <a:t>находит </a:t>
            </a:r>
            <a:r>
              <a:rPr lang="ru-RU" sz="2400" dirty="0" smtClean="0"/>
              <a:t>неверные </a:t>
            </a:r>
            <a:r>
              <a:rPr lang="ru-RU" sz="2400" dirty="0"/>
              <a:t>или прямые кавычки и апострофы и позволяет </a:t>
            </a:r>
            <a:r>
              <a:rPr lang="ru-RU" sz="2400" dirty="0" smtClean="0"/>
              <a:t>быстро </a:t>
            </a:r>
            <a:r>
              <a:rPr lang="ru-RU" sz="2400" dirty="0"/>
              <a:t>заменить их на правильные символы с учетом языка документа.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1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Non</a:t>
            </a:r>
            <a:r>
              <a:rPr lang="ru-RU" dirty="0" smtClean="0"/>
              <a:t>-</a:t>
            </a:r>
            <a:r>
              <a:rPr lang="en-US" dirty="0" smtClean="0"/>
              <a:t>breaking</a:t>
            </a:r>
            <a:r>
              <a:rPr lang="ru-RU" dirty="0" smtClean="0"/>
              <a:t> </a:t>
            </a:r>
            <a:r>
              <a:rPr lang="en-US" dirty="0" smtClean="0"/>
              <a:t>Space</a:t>
            </a:r>
            <a:r>
              <a:rPr lang="ru-RU" dirty="0"/>
              <a:t> </a:t>
            </a:r>
            <a:r>
              <a:rPr lang="en-US" dirty="0" smtClean="0"/>
              <a:t>Checker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6" y="3573376"/>
            <a:ext cx="3816986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41" y="3573376"/>
            <a:ext cx="3953705" cy="3240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57954" y="4869340"/>
            <a:ext cx="468052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164331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Инструмент </a:t>
            </a:r>
            <a:r>
              <a:rPr lang="ru-RU" sz="2400" dirty="0"/>
              <a:t>«</a:t>
            </a:r>
            <a:r>
              <a:rPr lang="en-US" sz="2400" dirty="0"/>
              <a:t>Non-breaking Space Checker</a:t>
            </a:r>
            <a:r>
              <a:rPr lang="ru-RU" sz="2400" dirty="0"/>
              <a:t>»</a:t>
            </a:r>
            <a:r>
              <a:rPr lang="en-US" sz="2400" dirty="0"/>
              <a:t> </a:t>
            </a:r>
            <a:r>
              <a:rPr lang="ru-RU" sz="2400" dirty="0" smtClean="0"/>
              <a:t>находит </a:t>
            </a:r>
            <a:r>
              <a:rPr lang="ru-RU" sz="2400" dirty="0"/>
              <a:t>все фрагменты текста, </a:t>
            </a:r>
            <a:r>
              <a:rPr lang="ru-RU" sz="2400" dirty="0" smtClean="0"/>
              <a:t>где отсутствует пробел или где </a:t>
            </a:r>
            <a:r>
              <a:rPr lang="ru-RU" sz="2400" dirty="0"/>
              <a:t>используется обычный пробел вместо неразрывного </a:t>
            </a:r>
            <a:r>
              <a:rPr lang="ru-RU" sz="2400" dirty="0" smtClean="0"/>
              <a:t>пробела, необходимого для удобства при чтении, </a:t>
            </a:r>
            <a:r>
              <a:rPr lang="ru-RU" sz="2400" dirty="0"/>
              <a:t>и позволяет быстро откорректировать документ.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3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>
            <a:spLocks noChangeAspect="1"/>
          </p:cNvSpPr>
          <p:nvPr/>
        </p:nvSpPr>
        <p:spPr>
          <a:xfrm>
            <a:off x="1259632" y="499046"/>
            <a:ext cx="1720334" cy="1720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89288" y="499046"/>
            <a:ext cx="1720334" cy="1720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948010" y="499046"/>
            <a:ext cx="1720334" cy="172033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60" y="626433"/>
            <a:ext cx="1440160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62437"/>
            <a:ext cx="136815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86" y="698441"/>
            <a:ext cx="1296144" cy="129614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34432" y="1209421"/>
            <a:ext cx="503138" cy="2741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365006" y="1209421"/>
            <a:ext cx="503138" cy="27418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626" y="2939460"/>
            <a:ext cx="87849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Комплекс программ «</a:t>
            </a:r>
            <a:r>
              <a:rPr lang="en-US" sz="2400" b="1" dirty="0" smtClean="0"/>
              <a:t>TransTools</a:t>
            </a:r>
            <a:r>
              <a:rPr lang="ru-RU" sz="2400" b="1" dirty="0" smtClean="0"/>
              <a:t>»</a:t>
            </a:r>
            <a:endParaRPr lang="en-US" sz="2400" b="1" dirty="0" smtClean="0"/>
          </a:p>
          <a:p>
            <a:pPr algn="ctr"/>
            <a:endParaRPr lang="ru-RU" sz="9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Восполняет пробелы </a:t>
            </a:r>
            <a:r>
              <a:rPr lang="en-US" sz="2400" dirty="0" smtClean="0"/>
              <a:t>CAT-</a:t>
            </a:r>
            <a:r>
              <a:rPr lang="ru-RU" sz="2400" dirty="0" smtClean="0"/>
              <a:t>программ.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Повышает производительность </a:t>
            </a:r>
            <a:r>
              <a:rPr lang="ru-RU" sz="2400" dirty="0" err="1" smtClean="0"/>
              <a:t>фрилансеров</a:t>
            </a:r>
            <a:r>
              <a:rPr lang="ru-RU" sz="2400" dirty="0" smtClean="0"/>
              <a:t> и бюро переводов.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88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24036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3900" dirty="0"/>
              <a:t>TransTools </a:t>
            </a:r>
            <a:r>
              <a:rPr lang="en-US" sz="3900" dirty="0" smtClean="0"/>
              <a:t>– </a:t>
            </a:r>
            <a:r>
              <a:rPr lang="ru-RU" sz="3900" dirty="0" smtClean="0"/>
              <a:t>Комплекс программ для переводчиков, корректоров, редакторов, бюро переводов</a:t>
            </a:r>
          </a:p>
          <a:p>
            <a:pPr marL="0" indent="0" algn="ctr">
              <a:buNone/>
            </a:pPr>
            <a:endParaRPr lang="en-US" sz="900" dirty="0" smtClean="0"/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33CC"/>
                </a:solidFill>
                <a:hlinkClick r:id="rId3"/>
              </a:rPr>
              <a:t>www.translatortools.net</a:t>
            </a:r>
            <a:endParaRPr lang="ru-RU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85493"/>
            <a:ext cx="1294336" cy="1718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4707126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участии </a:t>
            </a:r>
            <a:r>
              <a:rPr lang="ru-RU" sz="2400" dirty="0" smtClean="0"/>
              <a:t>переводчика </a:t>
            </a:r>
            <a:r>
              <a:rPr lang="ru-RU" sz="2400" dirty="0" err="1" smtClean="0"/>
              <a:t>Мокса</a:t>
            </a:r>
            <a:r>
              <a:rPr lang="ru-RU" sz="2400" dirty="0" smtClean="0"/>
              <a:t>, изображения которого любезно предоставил Алехандро Морено-</a:t>
            </a:r>
            <a:r>
              <a:rPr lang="ru-RU" sz="2400" dirty="0" err="1" smtClean="0"/>
              <a:t>Рамос</a:t>
            </a:r>
            <a:r>
              <a:rPr lang="ru-RU" sz="2400" dirty="0" smtClean="0"/>
              <a:t> (</a:t>
            </a:r>
            <a:r>
              <a:rPr lang="en-US" sz="2400" dirty="0" smtClean="0"/>
              <a:t>Alejandro Moreno-Ramos</a:t>
            </a:r>
            <a:r>
              <a:rPr lang="ru-RU" sz="2400" dirty="0" smtClean="0"/>
              <a:t>), автор комиксов про </a:t>
            </a:r>
            <a:r>
              <a:rPr lang="ru-RU" sz="2400" dirty="0" smtClean="0"/>
              <a:t>переводчика-</a:t>
            </a:r>
            <a:r>
              <a:rPr lang="ru-RU" sz="2400" dirty="0" err="1" smtClean="0"/>
              <a:t>фрилансера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Мокса</a:t>
            </a:r>
            <a:r>
              <a:rPr lang="en-US" sz="2400" dirty="0"/>
              <a:t> (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mox.ingenierotraductor.com</a:t>
            </a:r>
            <a:r>
              <a:rPr lang="en-US" sz="2400" dirty="0" smtClean="0"/>
              <a:t>)</a:t>
            </a:r>
            <a:r>
              <a:rPr lang="ru-RU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2420888"/>
            <a:ext cx="1692582" cy="16925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66431" y="3605312"/>
            <a:ext cx="936104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17" y="2538302"/>
            <a:ext cx="861267" cy="8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8837"/>
            <a:ext cx="828000" cy="82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84" y="3511585"/>
            <a:ext cx="861267" cy="82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66" y="4113470"/>
            <a:ext cx="1698735" cy="1698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002" y="476672"/>
            <a:ext cx="8850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1. Недостаточная поддержка документов формата </a:t>
            </a:r>
            <a:r>
              <a:rPr lang="en-US" sz="3200" dirty="0" smtClean="0"/>
              <a:t>PDF </a:t>
            </a:r>
            <a:r>
              <a:rPr lang="ru-RU" sz="3200" dirty="0" smtClean="0"/>
              <a:t>и сканированных файлов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91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15346"/>
          <a:stretch/>
        </p:blipFill>
        <p:spPr>
          <a:xfrm>
            <a:off x="1952582" y="1776265"/>
            <a:ext cx="5238836" cy="4749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002" y="476672"/>
            <a:ext cx="8850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2. Проблемы при работе с плохо отформатированными документами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42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1412776"/>
            <a:ext cx="5213433" cy="3374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002" y="476672"/>
            <a:ext cx="885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3. Кое-что </a:t>
            </a:r>
            <a:r>
              <a:rPr lang="en-US" sz="3200" dirty="0" smtClean="0"/>
              <a:t>CAT-</a:t>
            </a:r>
            <a:r>
              <a:rPr lang="ru-RU" sz="3200" dirty="0" smtClean="0"/>
              <a:t>программы не умеют делать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6757" y="5013176"/>
            <a:ext cx="8850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 smtClean="0"/>
              <a:t>создание документов в двуязычном формате;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 smtClean="0"/>
              <a:t>выборочный перевод отмеченного текста;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 smtClean="0"/>
              <a:t>и прочее…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06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19" y="1916831"/>
            <a:ext cx="5237563" cy="4871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002" y="476672"/>
            <a:ext cx="8850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4. Слабая поддержка менее распространенных форматов документов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06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08849"/>
            <a:ext cx="2712638" cy="3900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002" y="476672"/>
            <a:ext cx="8850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5. Ограниченный спектр встроенных инструментов для формальной проверки качества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4086</TotalTime>
  <Words>1096</Words>
  <Application>Microsoft Office PowerPoint</Application>
  <PresentationFormat>On-screen Show (4:3)</PresentationFormat>
  <Paragraphs>170</Paragraphs>
  <Slides>46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Тема Office</vt:lpstr>
      <vt:lpstr>Комплекс «TransTools» на службе переводчика.</vt:lpstr>
      <vt:lpstr>PowerPoint Presentation</vt:lpstr>
      <vt:lpstr>PowerPoint Presentation</vt:lpstr>
      <vt:lpstr>Проблемы при переводе документов с помощью CAT-программ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Комплекс программ «TransTools»</vt:lpstr>
      <vt:lpstr>PowerPoint Presentation</vt:lpstr>
      <vt:lpstr>Лишние теги</vt:lpstr>
      <vt:lpstr>PowerPoint Presentation</vt:lpstr>
      <vt:lpstr>PowerPoint Presentation</vt:lpstr>
      <vt:lpstr>Инструмент «Tag Cleaner» (Word, PowerPoint) удаляет лишнее форматирование, из-за которого возникают избыточные теги, но оставляет существенное форматирование (жирный шрифт, курсив, т.д.).</vt:lpstr>
      <vt:lpstr>До обработки:</vt:lpstr>
      <vt:lpstr>Неправильные разрывы абзацев и строк</vt:lpstr>
      <vt:lpstr>Что делать, если документ неправильно сегментировался из-за неправильных разрывов</vt:lpstr>
      <vt:lpstr>Что делать, если документ неправильно сегментировался из-за неправильных разрывов</vt:lpstr>
      <vt:lpstr>Как сэкономить время?</vt:lpstr>
      <vt:lpstr>Инструмент «Unbreaker» для Word и PowerPoint</vt:lpstr>
      <vt:lpstr>Инструмент «Unbreaker» для Word и PowerPoint</vt:lpstr>
      <vt:lpstr>Выборочный перевод документов Word</vt:lpstr>
      <vt:lpstr>Инструмент «Hide / Unhide Text»</vt:lpstr>
      <vt:lpstr>Создание двуязычных документов</vt:lpstr>
      <vt:lpstr>Этапы подготовки документа к двуязычному переводу вручную</vt:lpstr>
      <vt:lpstr>Этапы подготовки документа к двуязычному переводу</vt:lpstr>
      <vt:lpstr>Инструмент «Dual Language Document Assistant»</vt:lpstr>
      <vt:lpstr>PowerPoint Presentation</vt:lpstr>
      <vt:lpstr>Перевод чертежей AutoCAD</vt:lpstr>
      <vt:lpstr>Плагин «TransTools для AutoCAD»</vt:lpstr>
      <vt:lpstr>Плагин «TransTools для AutoCAD»</vt:lpstr>
      <vt:lpstr>Перевод отдельных слоев чертежа AutoCAD</vt:lpstr>
      <vt:lpstr>Перевод схем Visio</vt:lpstr>
      <vt:lpstr>Плагин «TransTools для Visio»</vt:lpstr>
      <vt:lpstr>PowerPoint Presentation</vt:lpstr>
      <vt:lpstr>Частично невидимый текст после перевода</vt:lpstr>
      <vt:lpstr>PowerPoint Presentation</vt:lpstr>
      <vt:lpstr>Решение – инструмент «Cell Resize Wizard»  («TransTools для Excel»)</vt:lpstr>
      <vt:lpstr>Поиск непереведенного текста</vt:lpstr>
      <vt:lpstr>Инструмент «Language Check»</vt:lpstr>
      <vt:lpstr>Делаем из документа «конфетку»</vt:lpstr>
      <vt:lpstr>Инструмент «Quotation Magic»</vt:lpstr>
      <vt:lpstr>Инструмент  «Non-breaking Space Checker»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Bella Gromakovskaya</dc:creator>
  <cp:lastModifiedBy>Stanislav</cp:lastModifiedBy>
  <cp:revision>575</cp:revision>
  <dcterms:created xsi:type="dcterms:W3CDTF">2012-07-18T12:20:17Z</dcterms:created>
  <dcterms:modified xsi:type="dcterms:W3CDTF">2016-07-08T05:56:34Z</dcterms:modified>
</cp:coreProperties>
</file>